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Merriweath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22BAC8-4166-435C-A855-D01FC8F93C31}">
  <a:tblStyle styleId="{6422BAC8-4166-435C-A855-D01FC8F93C3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6.xml"/><Relationship Id="rId44" Type="http://schemas.openxmlformats.org/officeDocument/2006/relationships/font" Target="fonts/Merriweather-boldItalic.fntdata"/><Relationship Id="rId21" Type="http://schemas.openxmlformats.org/officeDocument/2006/relationships/slide" Target="slides/slide15.xml"/><Relationship Id="rId43" Type="http://schemas.openxmlformats.org/officeDocument/2006/relationships/font" Target="fonts/Merriweather-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1b63212b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1b63212b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I am Zeel and I am going to present our work “Accurate and Scalable Gaussian Processes for Fine-grained Air Quality Inference”.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d1b63212b9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d1b63212b9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GPs, design of the Prior has the direct </a:t>
            </a:r>
            <a:r>
              <a:rPr lang="en"/>
              <a:t>impact</a:t>
            </a:r>
            <a:r>
              <a:rPr lang="en"/>
              <a:t> on quality of the resultant fit. Mean of the prior distribution is assumed to be a zero vector without the loss of generality and </a:t>
            </a:r>
            <a:r>
              <a:rPr lang="en"/>
              <a:t>covariance</a:t>
            </a:r>
            <a:r>
              <a:rPr lang="en"/>
              <a:t> matrix is modelled with a covariance function. More precisely, each entry of the covariance matrix is generated by computing the covariance between inputs x_i and x_j with a covariance function. Here x_i represents a feature vector.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d1b63212b9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d1b63212b9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Kernels are the key components of GPs and they have several hyperparameters to control their behavior. </a:t>
            </a:r>
            <a:endParaRPr/>
          </a:p>
          <a:p>
            <a:pPr indent="0" lvl="0" marL="0" rtl="0" algn="l">
              <a:spcBef>
                <a:spcPts val="0"/>
              </a:spcBef>
              <a:spcAft>
                <a:spcPts val="0"/>
              </a:spcAft>
              <a:buNone/>
            </a:pPr>
            <a:r>
              <a:rPr lang="en"/>
              <a:t>For example, Squared Exponential kernel generates </a:t>
            </a:r>
            <a:r>
              <a:rPr lang="en"/>
              <a:t>infinitely</a:t>
            </a:r>
            <a:r>
              <a:rPr lang="en"/>
              <a:t> flexible functions </a:t>
            </a:r>
            <a:endParaRPr/>
          </a:p>
          <a:p>
            <a:pPr indent="0" lvl="0" marL="0" rtl="0" algn="l">
              <a:spcBef>
                <a:spcPts val="0"/>
              </a:spcBef>
              <a:spcAft>
                <a:spcPts val="0"/>
              </a:spcAft>
              <a:buNone/>
            </a:pPr>
            <a:r>
              <a:rPr lang="en"/>
              <a:t>and lengthscale hyperparameter controls the smoothness of functions drawn from it. </a:t>
            </a:r>
            <a:endParaRPr/>
          </a:p>
          <a:p>
            <a:pPr indent="0" lvl="0" marL="0" rtl="0" algn="l">
              <a:spcBef>
                <a:spcPts val="0"/>
              </a:spcBef>
              <a:spcAft>
                <a:spcPts val="0"/>
              </a:spcAft>
              <a:buNone/>
            </a:pPr>
            <a:r>
              <a:rPr lang="en"/>
              <a:t>Larger lengthscale generates relatively smoother functions as shown in the left plot compared to shorter lengthscale as shown in the right plot.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d1b63212b9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d1b63212b9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Periodic kernel is useful to model periodic data. It has multiple hyperaparameters namely lentgscale and period. The period hyperparameter can </a:t>
            </a:r>
            <a:r>
              <a:rPr lang="en"/>
              <a:t>capture</a:t>
            </a:r>
            <a:r>
              <a:rPr lang="en"/>
              <a:t> the actual periodicity present in the data.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10a62b5d6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10a62b5d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Leveraging such properties of kernels, we can choose the most suitable kernels to our features. Let us first talk about kernel choice for categorical features in our 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d1b63212b9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d1b63212b9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categorical features, </a:t>
            </a:r>
            <a:r>
              <a:rPr lang="en"/>
              <a:t>euclidean</a:t>
            </a:r>
            <a:r>
              <a:rPr lang="en"/>
              <a:t> distance is not meaningful to compute the kernel distance. Thus we use the hamming distance kernel which takes the hamming distance between the categories into account. We note that hamming kernel does not require one-hot-encoding of the categorical features reducing the computational memory </a:t>
            </a:r>
            <a:r>
              <a:rPr lang="en"/>
              <a:t>requirement</a:t>
            </a:r>
            <a:r>
              <a:rPr lang="en"/>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110a62b5d6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110a62b5d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will talk about the temporal features.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10a62b5d6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10a62b5d6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 quality data is periodic over time due to </a:t>
            </a:r>
            <a:r>
              <a:rPr lang="en"/>
              <a:t>multiple</a:t>
            </a:r>
            <a:r>
              <a:rPr lang="en"/>
              <a:t> factors such as diurnal traffic patterns and seasonal trends over </a:t>
            </a:r>
            <a:r>
              <a:rPr lang="en"/>
              <a:t>the</a:t>
            </a:r>
            <a:r>
              <a:rPr lang="en"/>
              <a:t> year. Due to this reason, we can use periodic kernel for time feature. However, data often have variable amplitude and thus to incorporate that, we use multiplicative kernel of Squared Exponential kernel and periodic kernel.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110a62b5d6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110a62b5d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let us talk about the continuous features.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10a62b5d6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110a62b5d6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look at the features like longitude and latitude, we expect air quality to vary smoothly with them and thus squared exponential kernel can be used to model them. Note that we are using a single lengthscale here but smoothness in air quality with respect to latitude and longitude may not be the same.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0ca5dde33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0ca5dde33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Thus, we enable a property called ARD or </a:t>
            </a:r>
            <a:r>
              <a:rPr lang="en"/>
              <a:t>automatic</a:t>
            </a:r>
            <a:r>
              <a:rPr lang="en"/>
              <a:t> relevance determination to allow </a:t>
            </a:r>
            <a:r>
              <a:rPr lang="en"/>
              <a:t>separate</a:t>
            </a:r>
            <a:r>
              <a:rPr lang="en"/>
              <a:t> length scales for each feature instead of a common lengthscale in the earlier example.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1b63212b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1b63212b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million people in the world die each year due to indoor and outdoor air pollution. More than 90% of the world population breathes a low quality air that violates WHO standards. Thus, there is a need for air pollution mitigation policies across the world. However, air quality monitoring is sparse and non-uniform. For example, a country like India, has only 573 </a:t>
            </a:r>
            <a:r>
              <a:rPr lang="en"/>
              <a:t>continuous</a:t>
            </a:r>
            <a:r>
              <a:rPr lang="en"/>
              <a:t> monitoring stations over the need of 4000 stations, as per the air quality experts. Each station is very costly to install and maintain and thus, air quality inference is required to get fine-grained air quality estimation at the unmonitored locations.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110a62b5d6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110a62b5d6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Smoothness modeled by lengthscales may not be constant over the space </a:t>
            </a:r>
            <a:r>
              <a:rPr lang="en">
                <a:solidFill>
                  <a:schemeClr val="dk1"/>
                </a:solidFill>
              </a:rPr>
              <a:t>due to multiple sources of air pollution and complexity of air pollution dynamics. For example, PM2.5 relation with latitude can be as shown in this figure. Where smoothness is decreasing with an increase in latitude value and thus lengthscale should also decrease following the same trend as shown in the right figure.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Squared exponential kernel in the current form may find difficulty in modelling this smoothness and that is why now we discuss non-stationarity in covariance structure.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d1b63212b9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d1b63212b9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investigate the non-stationarity, we use the spatio-temporal data from 36 stations in Beijing. We </a:t>
            </a:r>
            <a:r>
              <a:rPr lang="en"/>
              <a:t>calculate</a:t>
            </a:r>
            <a:r>
              <a:rPr lang="en"/>
              <a:t> the pairwise empirical </a:t>
            </a:r>
            <a:r>
              <a:rPr lang="en"/>
              <a:t>covariance among these stations from multiple observations over time and plot the interpolated covariance between a station S1 and all other stations. From the definition of stationarity, locations S*_1 and S*_2 should have similar covariance with S1 because they are at the same distance from S1. However, the values of covariance at S*_1 and S*_2 are reasonably different. This motivates the need of a non-stationary kernel for our dataset.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0eadcbf46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10eadcbf46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incorporate the non-stationarity we use a non-stationary GP approach proposed by Plagemann and others. As per this approach, we model the global behaviour of our data with a non-stationary kernel. The non-stationary kernel can have input dependent smoothness in resultant functions by having a </a:t>
            </a:r>
            <a:r>
              <a:rPr lang="en"/>
              <a:t>separate</a:t>
            </a:r>
            <a:r>
              <a:rPr lang="en"/>
              <a:t> lengthscale for each data-point. However, learning the </a:t>
            </a:r>
            <a:r>
              <a:rPr lang="en"/>
              <a:t>individual</a:t>
            </a:r>
            <a:r>
              <a:rPr lang="en"/>
              <a:t> lengthscales at all the datapoints can be computationally challenging and knowing the lengthscales at new datapoints is not possible.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110a62b5d6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110a62b5d6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solve this problem, we can use a second level GP to model the lengthscales at a few locations and infer the lengthscales at all other locations with it. There could be multiple methods to fix the locations for the second level GP. In our work, we fit the KMeans clustering model to the dataset and take the cluster centers as the fixed locations.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d1b63212b9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d1b63212b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 will talk about </a:t>
            </a:r>
            <a:r>
              <a:rPr lang="en"/>
              <a:t>scalability</a:t>
            </a:r>
            <a:r>
              <a:rPr lang="en"/>
              <a:t> of our model.</a:t>
            </a:r>
            <a:endParaRPr/>
          </a:p>
          <a:p>
            <a:pPr indent="0" lvl="0" marL="0" rtl="0" algn="l">
              <a:spcBef>
                <a:spcPts val="0"/>
              </a:spcBef>
              <a:spcAft>
                <a:spcPts val="0"/>
              </a:spcAft>
              <a:buNone/>
            </a:pPr>
            <a:r>
              <a:rPr lang="en"/>
              <a:t>Training cost of GPs is O(n^3) and it requires O(n^2) space to store the </a:t>
            </a:r>
            <a:r>
              <a:rPr lang="en"/>
              <a:t>covariance</a:t>
            </a:r>
            <a:r>
              <a:rPr lang="en"/>
              <a:t> matrix. If we could do batchwise training of GPs, it can reduce the training cost to O(nm^2) and memory requirement to O(m^2), where m is the batch size. However, the batch training was non-trivial in correlated settings till a recent work made it possible with several theoretical </a:t>
            </a:r>
            <a:r>
              <a:rPr lang="en"/>
              <a:t>guarantees</a:t>
            </a:r>
            <a:r>
              <a:rPr lang="en"/>
              <a:t>. We leverage the same </a:t>
            </a:r>
            <a:r>
              <a:rPr lang="en"/>
              <a:t>algorithm</a:t>
            </a:r>
            <a:r>
              <a:rPr lang="en"/>
              <a:t> to scale the training of our GP models.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d1b63212b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d1b63212b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a:t>
            </a:r>
            <a:r>
              <a:rPr lang="en">
                <a:solidFill>
                  <a:schemeClr val="dk1"/>
                </a:solidFill>
              </a:rPr>
              <a:t>n our work, </a:t>
            </a:r>
            <a:r>
              <a:rPr lang="en"/>
              <a:t>We have </a:t>
            </a:r>
            <a:r>
              <a:rPr lang="en"/>
              <a:t>used hourly datasets from two cities (Beijing and London). Due to missing data constraints, we have used only one month of data from each of the cities which has the least amount of missing data. We fill in the missing data temporally for each station with linear interpolation. We scale our datasets to have mean 0 and standard deviation 1. We use K-Fold cross-validation for all the baselines as well as our approach.</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d1b63212b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d1b63212b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considered </a:t>
            </a:r>
            <a:r>
              <a:rPr lang="en">
                <a:solidFill>
                  <a:schemeClr val="dk1"/>
                </a:solidFill>
              </a:rPr>
              <a:t>several</a:t>
            </a:r>
            <a:r>
              <a:rPr lang="en"/>
              <a:t> widely applied baselines from the </a:t>
            </a:r>
            <a:r>
              <a:rPr lang="en"/>
              <a:t>literature</a:t>
            </a:r>
            <a:r>
              <a:rPr lang="en"/>
              <a:t> such as Random forest regressor, Inverse distance weighting, XGBoost and K-Nearest Neighbors. We have also implemented and used ADAIN, the state-of-the-art neural </a:t>
            </a:r>
            <a:r>
              <a:rPr lang="en"/>
              <a:t>network</a:t>
            </a:r>
            <a:r>
              <a:rPr lang="en"/>
              <a:t> model for air quality inference.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d1b63212b9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d1b63212b9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the results over the top-3 models. Our results show that we are improving </a:t>
            </a:r>
            <a:r>
              <a:rPr lang="en">
                <a:solidFill>
                  <a:schemeClr val="dk1"/>
                </a:solidFill>
              </a:rPr>
              <a:t>17% </a:t>
            </a:r>
            <a:r>
              <a:rPr lang="en"/>
              <a:t>over the state-of-the-art in terms of Root mean squared error.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0ca5dde33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0ca5dde33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saw the similar results for the London dataset where our model outperforms all the other baselines.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d1b63212b9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d1b63212b9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figure, we show the predictive performance of our model on a randomly selected test station. We can see that our model is capturing the trends in the data efficiently.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10a62b5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10a62b5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Air that we breathe contains various air pollutants. Among those, </a:t>
            </a:r>
            <a:r>
              <a:rPr lang="en"/>
              <a:t>particulate matter of size less than 2.5 microns, also known as PM2.5, is most harmful to human health. To get an idea of how small 2.5 microns is, think about a single human hair which is about 50 to 70 microns in diameter. PM2.5 is 30 times smaller than that. Sources of PM2.5 include vehicular and industrial emissions, open fire and construction activities among others. PM2.5 particles can get deep to our lungs and pose the greatest risk to health. Thus, in this work we focus only on PM2.5 pollution.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d1b63212b9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d1b63212b9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figure, we try to bring in the interpretability aspects of ARD lengthscales. Higher lengthscale implies that PM2.5 concentration varies slowly with the feature and vice versa. We can see that PM2.5 is smoothly varing with wind speed and it is varing rapidly with latitude and longitude.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1128a9d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1128a9d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work, we focused only on PM2.5, In future we will also work upon other pollutants such as PM10, Sulfure Dioxide and Nitrogen oxides.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0ca5dde33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0ca5dde33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extend our work, we wish to get in touch with civic authorities to get fine-grained maps of air pollution. Our ideal goal would be that if we can get a Google maps layer for air pollution.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110a62b5d6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1110a62b5d6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summarize our work, we proposed a domain inspired and uncertainty aware Gaussian process model for air quality inference. We proposed domain inspired kernel combination based on </a:t>
            </a:r>
            <a:r>
              <a:rPr lang="en"/>
              <a:t>characteristics</a:t>
            </a:r>
            <a:r>
              <a:rPr lang="en"/>
              <a:t> of various features. We explore non-stationarity in data and employ a non-stationary kernel to model the same. We used batch training to scale our model to a large amount of data and finally, we improve the state-of-the-art by 17% percent.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hope that our work will help provide measures to reduce the air pollution and save many lives.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110a62b5d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1110a62b5d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1b63212b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1b63212b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Our problem statement is as the following: Let us consider a city, and for simplification assume it to be a square grid. </a:t>
            </a:r>
            <a:r>
              <a:rPr lang="en">
                <a:solidFill>
                  <a:schemeClr val="dk1"/>
                </a:solidFill>
              </a:rPr>
              <a:t>Given air quality data from S monitors along with relevant features such as Longitude, latitude, and meteorological features from nearby weather stations such as Temperature, Humidity, Wind and Weather for Time period T, Our aim is to predict air quality at a set of unmonitored locations during the same time-period 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e68a04e8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e68a04e8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Our problem statement is as the following: Let us consider a city, and for simplification assume it to be a square grid. Given air quality data from S monitors along with relevant features such as Longitude, latitude, and meteorological features from nearby weather stations such as Temperature, Humidity, Wind and Weather for Time period T, Our aim is to predict air quality at a set of unmonitored locations during the same time-period 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1b63212b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1b63212b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us now look at the state-of-the-art in air quality inference and discuss its shortcomings.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neural attention based approach called Attentional Deep Air Quality Inference Network, or in short ADAIN, was proposed in AAAI 2018. ADAIN framework is capable of incorporating both time-series and time-invariant features into the model. It also learns the attention weights associated with the training stations.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However, it is difficult to incorporate domain knowledge into the model and it does not provide uncertainty about the predictions, which can be very useful in air quality domain.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1b63212b9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d1b63212b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overcome these shortcomings, we propose a Bayesian non-parametric approach called Gaussian process regression or in short GPs. GPs can incorporate domain knowledge with help of covariance functions or kernels. They also inherently provide the uncertainty about their predictions.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3144473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3144473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d1b8b88c6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d1b8b88c6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intuition behind GPs can be given by idea of rejection sampling. First we assume a prior distribution of functions that can model our </a:t>
            </a:r>
            <a:r>
              <a:rPr lang="en"/>
              <a:t>data points</a:t>
            </a:r>
            <a:r>
              <a:rPr lang="en"/>
              <a:t> with help of </a:t>
            </a:r>
            <a:r>
              <a:rPr lang="en"/>
              <a:t>covariance</a:t>
            </a:r>
            <a:r>
              <a:rPr lang="en"/>
              <a:t> functions. Then we draw infinite many functions from the distribution. Now we reject all the functions </a:t>
            </a:r>
            <a:r>
              <a:rPr lang="en"/>
              <a:t>inconsistent</a:t>
            </a:r>
            <a:r>
              <a:rPr lang="en"/>
              <a:t> with the data points, and, effectively get the posterior distribution over the remaining functions. In practice, the posterior distribution can be calculated exactly or approximately with posterior equations.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gif"/><Relationship Id="rId4" Type="http://schemas.openxmlformats.org/officeDocument/2006/relationships/image" Target="../media/image21.gif"/><Relationship Id="rId5" Type="http://schemas.openxmlformats.org/officeDocument/2006/relationships/image" Target="../media/image20.gif"/><Relationship Id="rId6"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gif"/><Relationship Id="rId4" Type="http://schemas.openxmlformats.org/officeDocument/2006/relationships/image" Target="../media/image12.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gif"/><Relationship Id="rId4" Type="http://schemas.openxmlformats.org/officeDocument/2006/relationships/image" Target="../media/image28.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41.png"/><Relationship Id="rId9" Type="http://schemas.openxmlformats.org/officeDocument/2006/relationships/image" Target="../media/image24.png"/><Relationship Id="rId5" Type="http://schemas.openxmlformats.org/officeDocument/2006/relationships/image" Target="../media/image19.png"/><Relationship Id="rId6" Type="http://schemas.openxmlformats.org/officeDocument/2006/relationships/image" Target="../media/image7.png"/><Relationship Id="rId7" Type="http://schemas.openxmlformats.org/officeDocument/2006/relationships/image" Target="../media/image1.png"/><Relationship Id="rId8"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gif"/><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0.gif"/><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33.gif"/><Relationship Id="rId5" Type="http://schemas.openxmlformats.org/officeDocument/2006/relationships/image" Target="../media/image3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41.png"/><Relationship Id="rId8"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13.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275550"/>
            <a:ext cx="8520600" cy="11082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3000"/>
              <a:t>Accurate and Scalable Gaussian Processes for Fine-grained Air Quality Inference</a:t>
            </a:r>
            <a:endParaRPr sz="3000"/>
          </a:p>
        </p:txBody>
      </p:sp>
      <p:sp>
        <p:nvSpPr>
          <p:cNvPr id="55" name="Google Shape;55;p13"/>
          <p:cNvSpPr txBox="1"/>
          <p:nvPr>
            <p:ph idx="1" type="subTitle"/>
          </p:nvPr>
        </p:nvSpPr>
        <p:spPr>
          <a:xfrm>
            <a:off x="311700" y="2571750"/>
            <a:ext cx="8520600" cy="2485200"/>
          </a:xfrm>
          <a:prstGeom prst="rect">
            <a:avLst/>
          </a:prstGeom>
        </p:spPr>
        <p:txBody>
          <a:bodyPr anchorCtr="0" anchor="t" bIns="91425" lIns="91425" spcFirstLastPara="1" rIns="91425" wrap="square" tIns="91425">
            <a:normAutofit lnSpcReduction="10000"/>
          </a:bodyPr>
          <a:lstStyle/>
          <a:p>
            <a:pPr indent="0" lvl="0" marL="0" rtl="0" algn="l">
              <a:lnSpc>
                <a:spcPct val="150000"/>
              </a:lnSpc>
              <a:spcBef>
                <a:spcPts val="0"/>
              </a:spcBef>
              <a:spcAft>
                <a:spcPts val="0"/>
              </a:spcAft>
              <a:buNone/>
            </a:pPr>
            <a:r>
              <a:rPr lang="en" sz="1800" u="sng">
                <a:solidFill>
                  <a:schemeClr val="dk1"/>
                </a:solidFill>
              </a:rPr>
              <a:t>Zeel B Patel</a:t>
            </a:r>
            <a:r>
              <a:rPr lang="en" sz="1800">
                <a:solidFill>
                  <a:schemeClr val="dk1"/>
                </a:solidFill>
              </a:rPr>
              <a:t>, Palak Purohit, Harsh Patel, Shivam Sahni, Nipun Batra</a:t>
            </a:r>
            <a:endParaRPr sz="1800">
              <a:solidFill>
                <a:schemeClr val="dk1"/>
              </a:solidFill>
            </a:endParaRPr>
          </a:p>
          <a:p>
            <a:pPr indent="0" lvl="0" marL="0" rtl="0" algn="l">
              <a:lnSpc>
                <a:spcPct val="150000"/>
              </a:lnSpc>
              <a:spcBef>
                <a:spcPts val="0"/>
              </a:spcBef>
              <a:spcAft>
                <a:spcPts val="0"/>
              </a:spcAft>
              <a:buNone/>
            </a:pPr>
            <a:r>
              <a:rPr lang="en" sz="1800">
                <a:solidFill>
                  <a:schemeClr val="dk1"/>
                </a:solidFill>
              </a:rPr>
              <a:t>IIT Gandhinagar</a:t>
            </a:r>
            <a:endParaRPr sz="1800">
              <a:solidFill>
                <a:schemeClr val="dk1"/>
              </a:solidFill>
            </a:endParaRPr>
          </a:p>
          <a:p>
            <a:pPr indent="0" lvl="0" marL="0" rtl="0" algn="l">
              <a:lnSpc>
                <a:spcPct val="150000"/>
              </a:lnSpc>
              <a:spcBef>
                <a:spcPts val="0"/>
              </a:spcBef>
              <a:spcAft>
                <a:spcPts val="0"/>
              </a:spcAft>
              <a:buNone/>
            </a:pPr>
            <a:r>
              <a:t/>
            </a:r>
            <a:endParaRPr sz="1800">
              <a:solidFill>
                <a:schemeClr val="dk1"/>
              </a:solidFill>
            </a:endParaRPr>
          </a:p>
          <a:p>
            <a:pPr indent="0" lvl="0" marL="0" rtl="0" algn="l">
              <a:lnSpc>
                <a:spcPct val="150000"/>
              </a:lnSpc>
              <a:spcBef>
                <a:spcPts val="0"/>
              </a:spcBef>
              <a:spcAft>
                <a:spcPts val="0"/>
              </a:spcAft>
              <a:buNone/>
            </a:pPr>
            <a:r>
              <a:t/>
            </a:r>
            <a:endParaRPr sz="1800">
              <a:solidFill>
                <a:schemeClr val="dk1"/>
              </a:solidFill>
            </a:endParaRPr>
          </a:p>
          <a:p>
            <a:pPr indent="0" lvl="0" marL="0" rtl="0" algn="l">
              <a:lnSpc>
                <a:spcPct val="150000"/>
              </a:lnSpc>
              <a:spcBef>
                <a:spcPts val="0"/>
              </a:spcBef>
              <a:spcAft>
                <a:spcPts val="0"/>
              </a:spcAft>
              <a:buNone/>
            </a:pPr>
            <a:r>
              <a:rPr lang="en" sz="1800">
                <a:solidFill>
                  <a:schemeClr val="dk1"/>
                </a:solidFill>
              </a:rPr>
              <a:t>AAAI 2022</a:t>
            </a:r>
            <a:endParaRPr sz="1800">
              <a:solidFill>
                <a:schemeClr val="dk1"/>
              </a:solidFill>
            </a:endParaRPr>
          </a:p>
          <a:p>
            <a:pPr indent="0" lvl="0" marL="0" rtl="0" algn="l">
              <a:lnSpc>
                <a:spcPct val="150000"/>
              </a:lnSpc>
              <a:spcBef>
                <a:spcPts val="0"/>
              </a:spcBef>
              <a:spcAft>
                <a:spcPts val="0"/>
              </a:spcAft>
              <a:buNone/>
            </a:pPr>
            <a:r>
              <a:t/>
            </a:r>
            <a:endParaRPr sz="1800">
              <a:solidFill>
                <a:schemeClr val="dk1"/>
              </a:solidFill>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Gaussian Process Regression - Prior</a:t>
            </a:r>
            <a:endParaRPr/>
          </a:p>
        </p:txBody>
      </p:sp>
      <p:sp>
        <p:nvSpPr>
          <p:cNvPr id="276" name="Google Shape;276;p22"/>
          <p:cNvSpPr txBox="1"/>
          <p:nvPr>
            <p:ph idx="12" type="sldNum"/>
          </p:nvPr>
        </p:nvSpPr>
        <p:spPr>
          <a:xfrm>
            <a:off x="8472458" y="4968592"/>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p(\mathbf{f}|X,\boldsymbol{\theta}) \sim \mathcal{N}(\mathbf{f}|\mathbf{0}, k(X, X))" id="277" name="Google Shape;277;p22"/>
          <p:cNvPicPr preferRelativeResize="0"/>
          <p:nvPr/>
        </p:nvPicPr>
        <p:blipFill>
          <a:blip r:embed="rId3">
            <a:alphaModFix/>
          </a:blip>
          <a:stretch>
            <a:fillRect/>
          </a:stretch>
        </p:blipFill>
        <p:spPr>
          <a:xfrm>
            <a:off x="311700" y="1650425"/>
            <a:ext cx="4567205" cy="393600"/>
          </a:xfrm>
          <a:prstGeom prst="rect">
            <a:avLst/>
          </a:prstGeom>
          <a:noFill/>
          <a:ln>
            <a:noFill/>
          </a:ln>
        </p:spPr>
      </p:pic>
      <p:sp>
        <p:nvSpPr>
          <p:cNvPr id="278" name="Google Shape;278;p22"/>
          <p:cNvSpPr/>
          <p:nvPr/>
        </p:nvSpPr>
        <p:spPr>
          <a:xfrm>
            <a:off x="1578975" y="2877125"/>
            <a:ext cx="1765500" cy="804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t>Mean vector</a:t>
            </a:r>
            <a:endParaRPr sz="2100"/>
          </a:p>
        </p:txBody>
      </p:sp>
      <p:cxnSp>
        <p:nvCxnSpPr>
          <p:cNvPr id="279" name="Google Shape;279;p22"/>
          <p:cNvCxnSpPr>
            <a:stCxn id="278" idx="0"/>
          </p:cNvCxnSpPr>
          <p:nvPr/>
        </p:nvCxnSpPr>
        <p:spPr>
          <a:xfrm flipH="1" rot="10800000">
            <a:off x="2461725" y="2054525"/>
            <a:ext cx="678900" cy="822600"/>
          </a:xfrm>
          <a:prstGeom prst="straightConnector1">
            <a:avLst/>
          </a:prstGeom>
          <a:noFill/>
          <a:ln cap="flat" cmpd="sng" w="38100">
            <a:solidFill>
              <a:schemeClr val="dk2"/>
            </a:solidFill>
            <a:prstDash val="solid"/>
            <a:round/>
            <a:headEnd len="med" w="med" type="none"/>
            <a:tailEnd len="med" w="med" type="triangle"/>
          </a:ln>
        </p:spPr>
      </p:cxnSp>
      <p:sp>
        <p:nvSpPr>
          <p:cNvPr id="280" name="Google Shape;280;p22"/>
          <p:cNvSpPr/>
          <p:nvPr/>
        </p:nvSpPr>
        <p:spPr>
          <a:xfrm>
            <a:off x="3462850" y="2877125"/>
            <a:ext cx="1765500" cy="804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t>Cov matrix</a:t>
            </a:r>
            <a:endParaRPr sz="2100"/>
          </a:p>
        </p:txBody>
      </p:sp>
      <p:cxnSp>
        <p:nvCxnSpPr>
          <p:cNvPr id="281" name="Google Shape;281;p22"/>
          <p:cNvCxnSpPr>
            <a:stCxn id="280" idx="0"/>
          </p:cNvCxnSpPr>
          <p:nvPr/>
        </p:nvCxnSpPr>
        <p:spPr>
          <a:xfrm rot="10800000">
            <a:off x="4057300" y="2139425"/>
            <a:ext cx="288300" cy="737700"/>
          </a:xfrm>
          <a:prstGeom prst="straightConnector1">
            <a:avLst/>
          </a:prstGeom>
          <a:noFill/>
          <a:ln cap="flat" cmpd="sng" w="38100">
            <a:solidFill>
              <a:schemeClr val="dk2"/>
            </a:solidFill>
            <a:prstDash val="solid"/>
            <a:round/>
            <a:headEnd len="med" w="med" type="none"/>
            <a:tailEnd len="med" w="med" type="triangle"/>
          </a:ln>
        </p:spPr>
      </p:cxnSp>
      <p:graphicFrame>
        <p:nvGraphicFramePr>
          <p:cNvPr id="282" name="Google Shape;282;p22"/>
          <p:cNvGraphicFramePr/>
          <p:nvPr/>
        </p:nvGraphicFramePr>
        <p:xfrm>
          <a:off x="6426000" y="2115125"/>
          <a:ext cx="3000000" cy="3000000"/>
        </p:xfrm>
        <a:graphic>
          <a:graphicData uri="http://schemas.openxmlformats.org/drawingml/2006/table">
            <a:tbl>
              <a:tblPr>
                <a:noFill/>
                <a:tableStyleId>{6422BAC8-4166-435C-A855-D01FC8F93C31}</a:tableStyleId>
              </a:tblPr>
              <a:tblGrid>
                <a:gridCol w="441375"/>
                <a:gridCol w="441375"/>
                <a:gridCol w="441375"/>
                <a:gridCol w="441375"/>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cxnSp>
        <p:nvCxnSpPr>
          <p:cNvPr id="283" name="Google Shape;283;p22"/>
          <p:cNvCxnSpPr/>
          <p:nvPr/>
        </p:nvCxnSpPr>
        <p:spPr>
          <a:xfrm>
            <a:off x="6564600" y="1967575"/>
            <a:ext cx="1488300" cy="0"/>
          </a:xfrm>
          <a:prstGeom prst="straightConnector1">
            <a:avLst/>
          </a:prstGeom>
          <a:noFill/>
          <a:ln cap="flat" cmpd="sng" w="9525">
            <a:solidFill>
              <a:schemeClr val="dk2"/>
            </a:solidFill>
            <a:prstDash val="solid"/>
            <a:round/>
            <a:headEnd len="med" w="med" type="stealth"/>
            <a:tailEnd len="med" w="med" type="triangle"/>
          </a:ln>
        </p:spPr>
      </p:cxnSp>
      <p:cxnSp>
        <p:nvCxnSpPr>
          <p:cNvPr id="284" name="Google Shape;284;p22"/>
          <p:cNvCxnSpPr/>
          <p:nvPr/>
        </p:nvCxnSpPr>
        <p:spPr>
          <a:xfrm rot="10800000">
            <a:off x="6183950" y="2176325"/>
            <a:ext cx="0" cy="1401600"/>
          </a:xfrm>
          <a:prstGeom prst="straightConnector1">
            <a:avLst/>
          </a:prstGeom>
          <a:noFill/>
          <a:ln cap="flat" cmpd="sng" w="9525">
            <a:solidFill>
              <a:schemeClr val="dk2"/>
            </a:solidFill>
            <a:prstDash val="solid"/>
            <a:round/>
            <a:headEnd len="med" w="med" type="stealth"/>
            <a:tailEnd len="med" w="med" type="triangle"/>
          </a:ln>
        </p:spPr>
      </p:cxnSp>
      <p:sp>
        <p:nvSpPr>
          <p:cNvPr id="285" name="Google Shape;285;p22"/>
          <p:cNvSpPr txBox="1"/>
          <p:nvPr/>
        </p:nvSpPr>
        <p:spPr>
          <a:xfrm>
            <a:off x="6583500" y="1472800"/>
            <a:ext cx="1450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j</a:t>
            </a:r>
            <a:endParaRPr sz="2000"/>
          </a:p>
        </p:txBody>
      </p:sp>
      <p:sp>
        <p:nvSpPr>
          <p:cNvPr id="286" name="Google Shape;286;p22"/>
          <p:cNvSpPr txBox="1"/>
          <p:nvPr/>
        </p:nvSpPr>
        <p:spPr>
          <a:xfrm>
            <a:off x="5550575" y="2612038"/>
            <a:ext cx="1450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     i</a:t>
            </a:r>
            <a:endParaRPr sz="2000"/>
          </a:p>
        </p:txBody>
      </p:sp>
      <p:cxnSp>
        <p:nvCxnSpPr>
          <p:cNvPr id="287" name="Google Shape;287;p22"/>
          <p:cNvCxnSpPr/>
          <p:nvPr/>
        </p:nvCxnSpPr>
        <p:spPr>
          <a:xfrm flipH="1" rot="10800000">
            <a:off x="6582575" y="3484800"/>
            <a:ext cx="6000" cy="468900"/>
          </a:xfrm>
          <a:prstGeom prst="straightConnector1">
            <a:avLst/>
          </a:prstGeom>
          <a:noFill/>
          <a:ln cap="flat" cmpd="sng" w="9525">
            <a:solidFill>
              <a:schemeClr val="dk2"/>
            </a:solidFill>
            <a:prstDash val="solid"/>
            <a:round/>
            <a:headEnd len="med" w="med" type="none"/>
            <a:tailEnd len="med" w="med" type="triangle"/>
          </a:ln>
        </p:spPr>
      </p:cxnSp>
      <p:pic>
        <p:nvPicPr>
          <p:cNvPr descr="k(\mathbf{x}_i, \mathbf{x}_j)" id="288" name="Google Shape;288;p22"/>
          <p:cNvPicPr preferRelativeResize="0"/>
          <p:nvPr/>
        </p:nvPicPr>
        <p:blipFill>
          <a:blip r:embed="rId4">
            <a:alphaModFix/>
          </a:blip>
          <a:stretch>
            <a:fillRect/>
          </a:stretch>
        </p:blipFill>
        <p:spPr>
          <a:xfrm>
            <a:off x="5860325" y="3953690"/>
            <a:ext cx="1450500" cy="472635"/>
          </a:xfrm>
          <a:prstGeom prst="rect">
            <a:avLst/>
          </a:prstGeom>
          <a:noFill/>
          <a:ln>
            <a:noFill/>
          </a:ln>
        </p:spPr>
      </p:pic>
      <p:pic>
        <p:nvPicPr>
          <p:cNvPr descr="k(X, X)" id="289" name="Google Shape;289;p22"/>
          <p:cNvPicPr preferRelativeResize="0"/>
          <p:nvPr/>
        </p:nvPicPr>
        <p:blipFill>
          <a:blip r:embed="rId5">
            <a:alphaModFix/>
          </a:blip>
          <a:stretch>
            <a:fillRect/>
          </a:stretch>
        </p:blipFill>
        <p:spPr>
          <a:xfrm>
            <a:off x="6667248" y="1017725"/>
            <a:ext cx="1282992" cy="393600"/>
          </a:xfrm>
          <a:prstGeom prst="rect">
            <a:avLst/>
          </a:prstGeom>
          <a:noFill/>
          <a:ln>
            <a:noFill/>
          </a:ln>
        </p:spPr>
      </p:pic>
      <p:pic>
        <p:nvPicPr>
          <p:cNvPr descr="\mathbf{x}_i = (Lat_i, Long_i, Temp_i, ...)" id="290" name="Google Shape;290;p22"/>
          <p:cNvPicPr preferRelativeResize="0"/>
          <p:nvPr/>
        </p:nvPicPr>
        <p:blipFill>
          <a:blip r:embed="rId6">
            <a:alphaModFix/>
          </a:blip>
          <a:stretch>
            <a:fillRect/>
          </a:stretch>
        </p:blipFill>
        <p:spPr>
          <a:xfrm>
            <a:off x="4057300" y="4500663"/>
            <a:ext cx="4708061" cy="393600"/>
          </a:xfrm>
          <a:prstGeom prst="rect">
            <a:avLst/>
          </a:prstGeom>
          <a:noFill/>
          <a:ln>
            <a:noFill/>
          </a:ln>
        </p:spPr>
      </p:pic>
      <p:sp>
        <p:nvSpPr>
          <p:cNvPr id="291" name="Google Shape;291;p22"/>
          <p:cNvSpPr/>
          <p:nvPr/>
        </p:nvSpPr>
        <p:spPr>
          <a:xfrm>
            <a:off x="3528575" y="3998825"/>
            <a:ext cx="1765500" cy="39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100"/>
              <a:t>Cov function</a:t>
            </a:r>
            <a:endParaRPr sz="2100"/>
          </a:p>
        </p:txBody>
      </p:sp>
      <p:cxnSp>
        <p:nvCxnSpPr>
          <p:cNvPr id="292" name="Google Shape;292;p22"/>
          <p:cNvCxnSpPr>
            <a:stCxn id="291" idx="3"/>
            <a:endCxn id="288" idx="1"/>
          </p:cNvCxnSpPr>
          <p:nvPr/>
        </p:nvCxnSpPr>
        <p:spPr>
          <a:xfrm flipH="1" rot="10800000">
            <a:off x="5294075" y="4189925"/>
            <a:ext cx="566400" cy="5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298" name="Google Shape;29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99" name="Google Shape;299;p23"/>
          <p:cNvGrpSpPr/>
          <p:nvPr/>
        </p:nvGrpSpPr>
        <p:grpSpPr>
          <a:xfrm>
            <a:off x="646163" y="1202650"/>
            <a:ext cx="7851667" cy="843950"/>
            <a:chOff x="646163" y="1202650"/>
            <a:chExt cx="7851667" cy="843950"/>
          </a:xfrm>
        </p:grpSpPr>
        <p:sp>
          <p:nvSpPr>
            <p:cNvPr id="300" name="Google Shape;300;p23"/>
            <p:cNvSpPr txBox="1"/>
            <p:nvPr/>
          </p:nvSpPr>
          <p:spPr>
            <a:xfrm>
              <a:off x="646163" y="1370675"/>
              <a:ext cx="3341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alibri"/>
                  <a:ea typeface="Calibri"/>
                  <a:cs typeface="Calibri"/>
                  <a:sym typeface="Calibri"/>
                </a:rPr>
                <a:t>Squared Exponential</a:t>
              </a:r>
              <a:r>
                <a:rPr lang="en" sz="2100">
                  <a:latin typeface="Calibri"/>
                  <a:ea typeface="Calibri"/>
                  <a:cs typeface="Calibri"/>
                  <a:sym typeface="Calibri"/>
                </a:rPr>
                <a:t> Kernel</a:t>
              </a:r>
              <a:endParaRPr sz="2100">
                <a:latin typeface="Calibri"/>
                <a:ea typeface="Calibri"/>
                <a:cs typeface="Calibri"/>
                <a:sym typeface="Calibri"/>
              </a:endParaRPr>
            </a:p>
          </p:txBody>
        </p:sp>
        <p:cxnSp>
          <p:nvCxnSpPr>
            <p:cNvPr id="301" name="Google Shape;301;p23"/>
            <p:cNvCxnSpPr>
              <a:stCxn id="300" idx="3"/>
              <a:endCxn id="302" idx="1"/>
            </p:cNvCxnSpPr>
            <p:nvPr/>
          </p:nvCxnSpPr>
          <p:spPr>
            <a:xfrm>
              <a:off x="3987563" y="1624625"/>
              <a:ext cx="982500" cy="0"/>
            </a:xfrm>
            <a:prstGeom prst="straightConnector1">
              <a:avLst/>
            </a:prstGeom>
            <a:noFill/>
            <a:ln cap="flat" cmpd="sng" w="19050">
              <a:solidFill>
                <a:srgbClr val="595959"/>
              </a:solidFill>
              <a:prstDash val="solid"/>
              <a:round/>
              <a:headEnd len="med" w="med" type="none"/>
              <a:tailEnd len="med" w="med" type="triangle"/>
            </a:ln>
          </p:spPr>
        </p:cxnSp>
        <p:pic>
          <p:nvPicPr>
            <p:cNvPr descr="{\displaystyle K(\mathbf {x} ,\mathbf {x'} )=\exp \left(-{\frac {\|\mathbf {x} -\mathbf {x'} \|^{2}}{2l ^{2}}}\right)}" id="302" name="Google Shape;302;p23"/>
            <p:cNvPicPr preferRelativeResize="0"/>
            <p:nvPr/>
          </p:nvPicPr>
          <p:blipFill>
            <a:blip r:embed="rId3">
              <a:alphaModFix/>
            </a:blip>
            <a:stretch>
              <a:fillRect/>
            </a:stretch>
          </p:blipFill>
          <p:spPr>
            <a:xfrm>
              <a:off x="4970013" y="1202650"/>
              <a:ext cx="3527817" cy="843950"/>
            </a:xfrm>
            <a:prstGeom prst="rect">
              <a:avLst/>
            </a:prstGeom>
            <a:noFill/>
            <a:ln>
              <a:noFill/>
            </a:ln>
          </p:spPr>
        </p:pic>
      </p:grpSp>
      <p:grpSp>
        <p:nvGrpSpPr>
          <p:cNvPr id="303" name="Google Shape;303;p23"/>
          <p:cNvGrpSpPr/>
          <p:nvPr/>
        </p:nvGrpSpPr>
        <p:grpSpPr>
          <a:xfrm>
            <a:off x="166850" y="2189550"/>
            <a:ext cx="3661826" cy="2867279"/>
            <a:chOff x="166850" y="2189550"/>
            <a:chExt cx="3661826" cy="2867279"/>
          </a:xfrm>
        </p:grpSpPr>
        <p:pic>
          <p:nvPicPr>
            <p:cNvPr id="304" name="Google Shape;304;p23"/>
            <p:cNvPicPr preferRelativeResize="0"/>
            <p:nvPr/>
          </p:nvPicPr>
          <p:blipFill>
            <a:blip r:embed="rId4">
              <a:alphaModFix/>
            </a:blip>
            <a:stretch>
              <a:fillRect/>
            </a:stretch>
          </p:blipFill>
          <p:spPr>
            <a:xfrm>
              <a:off x="166850" y="2189550"/>
              <a:ext cx="3661826" cy="2867279"/>
            </a:xfrm>
            <a:prstGeom prst="rect">
              <a:avLst/>
            </a:prstGeom>
            <a:noFill/>
            <a:ln>
              <a:noFill/>
            </a:ln>
          </p:spPr>
        </p:pic>
        <p:sp>
          <p:nvSpPr>
            <p:cNvPr id="305" name="Google Shape;305;p23"/>
            <p:cNvSpPr/>
            <p:nvPr/>
          </p:nvSpPr>
          <p:spPr>
            <a:xfrm>
              <a:off x="1141575" y="2341275"/>
              <a:ext cx="1806000" cy="33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Length scale (</a:t>
              </a:r>
              <a:r>
                <a:rPr lang="en"/>
                <a:t>𝑙</a:t>
              </a:r>
              <a:r>
                <a:rPr lang="en"/>
                <a:t>) = 1</a:t>
              </a:r>
              <a:endParaRPr/>
            </a:p>
          </p:txBody>
        </p:sp>
      </p:grpSp>
      <p:grpSp>
        <p:nvGrpSpPr>
          <p:cNvPr id="306" name="Google Shape;306;p23"/>
          <p:cNvGrpSpPr/>
          <p:nvPr/>
        </p:nvGrpSpPr>
        <p:grpSpPr>
          <a:xfrm>
            <a:off x="4180151" y="2189562"/>
            <a:ext cx="3493097" cy="2783300"/>
            <a:chOff x="4180151" y="2231537"/>
            <a:chExt cx="3493097" cy="2783300"/>
          </a:xfrm>
        </p:grpSpPr>
        <p:pic>
          <p:nvPicPr>
            <p:cNvPr id="307" name="Google Shape;307;p23"/>
            <p:cNvPicPr preferRelativeResize="0"/>
            <p:nvPr/>
          </p:nvPicPr>
          <p:blipFill>
            <a:blip r:embed="rId5">
              <a:alphaModFix/>
            </a:blip>
            <a:stretch>
              <a:fillRect/>
            </a:stretch>
          </p:blipFill>
          <p:spPr>
            <a:xfrm>
              <a:off x="4180151" y="2231537"/>
              <a:ext cx="3493097" cy="2783300"/>
            </a:xfrm>
            <a:prstGeom prst="rect">
              <a:avLst/>
            </a:prstGeom>
            <a:noFill/>
            <a:ln>
              <a:noFill/>
            </a:ln>
          </p:spPr>
        </p:pic>
        <p:sp>
          <p:nvSpPr>
            <p:cNvPr id="308" name="Google Shape;308;p23"/>
            <p:cNvSpPr/>
            <p:nvPr/>
          </p:nvSpPr>
          <p:spPr>
            <a:xfrm>
              <a:off x="4835850" y="2371925"/>
              <a:ext cx="2024400" cy="33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Length scale (</a:t>
              </a:r>
              <a:r>
                <a:rPr lang="en">
                  <a:solidFill>
                    <a:schemeClr val="dk1"/>
                  </a:solidFill>
                </a:rPr>
                <a:t>𝑙</a:t>
              </a:r>
              <a:r>
                <a:rPr lang="en"/>
                <a:t>) = 0.1</a:t>
              </a:r>
              <a:endParaRPr/>
            </a:p>
          </p:txBody>
        </p:sp>
      </p:grpSp>
      <p:cxnSp>
        <p:nvCxnSpPr>
          <p:cNvPr id="309" name="Google Shape;309;p23"/>
          <p:cNvCxnSpPr/>
          <p:nvPr/>
        </p:nvCxnSpPr>
        <p:spPr>
          <a:xfrm rot="10800000">
            <a:off x="7860375" y="1921050"/>
            <a:ext cx="975900" cy="4089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315" name="Google Shape;31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6" name="Google Shape;316;p24"/>
          <p:cNvSpPr txBox="1"/>
          <p:nvPr/>
        </p:nvSpPr>
        <p:spPr>
          <a:xfrm>
            <a:off x="1478463" y="1190200"/>
            <a:ext cx="1854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000000"/>
                </a:solidFill>
                <a:latin typeface="Calibri"/>
                <a:ea typeface="Calibri"/>
                <a:cs typeface="Calibri"/>
                <a:sym typeface="Calibri"/>
              </a:rPr>
              <a:t>Periodic kernel</a:t>
            </a:r>
            <a:endParaRPr sz="2100">
              <a:latin typeface="Calibri"/>
              <a:ea typeface="Calibri"/>
              <a:cs typeface="Calibri"/>
              <a:sym typeface="Calibri"/>
            </a:endParaRPr>
          </a:p>
        </p:txBody>
      </p:sp>
      <p:cxnSp>
        <p:nvCxnSpPr>
          <p:cNvPr id="317" name="Google Shape;317;p24"/>
          <p:cNvCxnSpPr>
            <a:stCxn id="316" idx="3"/>
            <a:endCxn id="318" idx="1"/>
          </p:cNvCxnSpPr>
          <p:nvPr/>
        </p:nvCxnSpPr>
        <p:spPr>
          <a:xfrm>
            <a:off x="3333363" y="1444150"/>
            <a:ext cx="849000" cy="0"/>
          </a:xfrm>
          <a:prstGeom prst="straightConnector1">
            <a:avLst/>
          </a:prstGeom>
          <a:noFill/>
          <a:ln cap="flat" cmpd="sng" w="19050">
            <a:solidFill>
              <a:srgbClr val="595959"/>
            </a:solidFill>
            <a:prstDash val="solid"/>
            <a:round/>
            <a:headEnd len="med" w="med" type="none"/>
            <a:tailEnd len="med" w="med" type="triangle"/>
          </a:ln>
        </p:spPr>
      </p:cxnSp>
      <p:pic>
        <p:nvPicPr>
          <p:cNvPr descr="K(\mathbf{x}, \mathbf{x}') = \exp\left(-\frac{2\sin^2(\pi||\mathbf{x} - \mathbf{x}'||/p)}{l^2}\right)" id="318" name="Google Shape;318;p24"/>
          <p:cNvPicPr preferRelativeResize="0"/>
          <p:nvPr/>
        </p:nvPicPr>
        <p:blipFill>
          <a:blip r:embed="rId3">
            <a:alphaModFix/>
          </a:blip>
          <a:stretch>
            <a:fillRect/>
          </a:stretch>
        </p:blipFill>
        <p:spPr>
          <a:xfrm>
            <a:off x="4182363" y="1130519"/>
            <a:ext cx="3483178" cy="627250"/>
          </a:xfrm>
          <a:prstGeom prst="rect">
            <a:avLst/>
          </a:prstGeom>
          <a:noFill/>
          <a:ln>
            <a:noFill/>
          </a:ln>
        </p:spPr>
      </p:pic>
      <p:pic>
        <p:nvPicPr>
          <p:cNvPr id="319" name="Google Shape;319;p24"/>
          <p:cNvPicPr preferRelativeResize="0"/>
          <p:nvPr/>
        </p:nvPicPr>
        <p:blipFill>
          <a:blip r:embed="rId4">
            <a:alphaModFix/>
          </a:blip>
          <a:stretch>
            <a:fillRect/>
          </a:stretch>
        </p:blipFill>
        <p:spPr>
          <a:xfrm>
            <a:off x="505475" y="2011275"/>
            <a:ext cx="3717316" cy="2979800"/>
          </a:xfrm>
          <a:prstGeom prst="rect">
            <a:avLst/>
          </a:prstGeom>
          <a:noFill/>
          <a:ln>
            <a:noFill/>
          </a:ln>
        </p:spPr>
      </p:pic>
      <p:pic>
        <p:nvPicPr>
          <p:cNvPr id="320" name="Google Shape;320;p24"/>
          <p:cNvPicPr preferRelativeResize="0"/>
          <p:nvPr/>
        </p:nvPicPr>
        <p:blipFill>
          <a:blip r:embed="rId5">
            <a:alphaModFix/>
          </a:blip>
          <a:stretch>
            <a:fillRect/>
          </a:stretch>
        </p:blipFill>
        <p:spPr>
          <a:xfrm>
            <a:off x="4891816" y="2041132"/>
            <a:ext cx="3580636" cy="2920131"/>
          </a:xfrm>
          <a:prstGeom prst="rect">
            <a:avLst/>
          </a:prstGeom>
          <a:noFill/>
          <a:ln>
            <a:noFill/>
          </a:ln>
        </p:spPr>
      </p:pic>
      <p:sp>
        <p:nvSpPr>
          <p:cNvPr id="321" name="Google Shape;321;p24"/>
          <p:cNvSpPr/>
          <p:nvPr/>
        </p:nvSpPr>
        <p:spPr>
          <a:xfrm>
            <a:off x="1461138" y="2134375"/>
            <a:ext cx="1806000" cy="33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Period (</a:t>
            </a:r>
            <a:r>
              <a:rPr lang="en">
                <a:solidFill>
                  <a:schemeClr val="dk1"/>
                </a:solidFill>
              </a:rPr>
              <a:t>𝑝</a:t>
            </a:r>
            <a:r>
              <a:rPr lang="en"/>
              <a:t>) </a:t>
            </a:r>
            <a:r>
              <a:rPr lang="en"/>
              <a:t>= 0.5</a:t>
            </a:r>
            <a:endParaRPr/>
          </a:p>
        </p:txBody>
      </p:sp>
      <p:sp>
        <p:nvSpPr>
          <p:cNvPr id="322" name="Google Shape;322;p24"/>
          <p:cNvSpPr/>
          <p:nvPr/>
        </p:nvSpPr>
        <p:spPr>
          <a:xfrm>
            <a:off x="5779125" y="2134375"/>
            <a:ext cx="1806000" cy="33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Period (</a:t>
            </a:r>
            <a:r>
              <a:rPr lang="en"/>
              <a:t>𝑝</a:t>
            </a:r>
            <a:r>
              <a:rPr lang="en"/>
              <a:t>) =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5"/>
          <p:cNvSpPr/>
          <p:nvPr/>
        </p:nvSpPr>
        <p:spPr>
          <a:xfrm>
            <a:off x="548400" y="1891000"/>
            <a:ext cx="1876200" cy="3044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329" name="Google Shape;329;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0" name="Google Shape;330;p25"/>
          <p:cNvSpPr txBox="1"/>
          <p:nvPr/>
        </p:nvSpPr>
        <p:spPr>
          <a:xfrm>
            <a:off x="531550"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Categorical features</a:t>
            </a:r>
            <a:endParaRPr/>
          </a:p>
        </p:txBody>
      </p:sp>
      <p:grpSp>
        <p:nvGrpSpPr>
          <p:cNvPr id="331" name="Google Shape;331;p25"/>
          <p:cNvGrpSpPr/>
          <p:nvPr/>
        </p:nvGrpSpPr>
        <p:grpSpPr>
          <a:xfrm>
            <a:off x="845050" y="3581825"/>
            <a:ext cx="1249200" cy="1138250"/>
            <a:chOff x="1865150" y="2974200"/>
            <a:chExt cx="1249200" cy="1138250"/>
          </a:xfrm>
        </p:grpSpPr>
        <p:pic>
          <p:nvPicPr>
            <p:cNvPr id="332" name="Google Shape;332;p25"/>
            <p:cNvPicPr preferRelativeResize="0"/>
            <p:nvPr/>
          </p:nvPicPr>
          <p:blipFill>
            <a:blip r:embed="rId3">
              <a:alphaModFix/>
            </a:blip>
            <a:stretch>
              <a:fillRect/>
            </a:stretch>
          </p:blipFill>
          <p:spPr>
            <a:xfrm>
              <a:off x="1986050" y="3374400"/>
              <a:ext cx="1007389" cy="738050"/>
            </a:xfrm>
            <a:prstGeom prst="rect">
              <a:avLst/>
            </a:prstGeom>
            <a:noFill/>
            <a:ln>
              <a:noFill/>
            </a:ln>
          </p:spPr>
        </p:pic>
        <p:sp>
          <p:nvSpPr>
            <p:cNvPr id="333" name="Google Shape;333;p25"/>
            <p:cNvSpPr txBox="1"/>
            <p:nvPr/>
          </p:nvSpPr>
          <p:spPr>
            <a:xfrm>
              <a:off x="1865150" y="29742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Weather</a:t>
              </a:r>
              <a:endParaRPr/>
            </a:p>
          </p:txBody>
        </p:sp>
      </p:grpSp>
      <p:grpSp>
        <p:nvGrpSpPr>
          <p:cNvPr id="334" name="Google Shape;334;p25"/>
          <p:cNvGrpSpPr/>
          <p:nvPr/>
        </p:nvGrpSpPr>
        <p:grpSpPr>
          <a:xfrm>
            <a:off x="845050" y="1988060"/>
            <a:ext cx="1249200" cy="1366014"/>
            <a:chOff x="4143750" y="1577375"/>
            <a:chExt cx="1249200" cy="1138250"/>
          </a:xfrm>
        </p:grpSpPr>
        <p:pic>
          <p:nvPicPr>
            <p:cNvPr id="335" name="Google Shape;335;p25"/>
            <p:cNvPicPr preferRelativeResize="0"/>
            <p:nvPr/>
          </p:nvPicPr>
          <p:blipFill>
            <a:blip r:embed="rId4">
              <a:alphaModFix/>
            </a:blip>
            <a:stretch>
              <a:fillRect/>
            </a:stretch>
          </p:blipFill>
          <p:spPr>
            <a:xfrm>
              <a:off x="4264650" y="1977575"/>
              <a:ext cx="1007401" cy="738050"/>
            </a:xfrm>
            <a:prstGeom prst="rect">
              <a:avLst/>
            </a:prstGeom>
            <a:noFill/>
            <a:ln>
              <a:noFill/>
            </a:ln>
          </p:spPr>
        </p:pic>
        <p:sp>
          <p:nvSpPr>
            <p:cNvPr id="336" name="Google Shape;336;p25"/>
            <p:cNvSpPr txBox="1"/>
            <p:nvPr/>
          </p:nvSpPr>
          <p:spPr>
            <a:xfrm>
              <a:off x="4143750" y="1577375"/>
              <a:ext cx="1249200" cy="51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Wind direction</a:t>
              </a:r>
              <a:endParaRPr/>
            </a:p>
          </p:txBody>
        </p:sp>
      </p:grpSp>
      <p:sp>
        <p:nvSpPr>
          <p:cNvPr id="337" name="Google Shape;337;p25"/>
          <p:cNvSpPr txBox="1"/>
          <p:nvPr/>
        </p:nvSpPr>
        <p:spPr>
          <a:xfrm>
            <a:off x="3198975"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Temporal Features</a:t>
            </a:r>
            <a:endParaRPr/>
          </a:p>
        </p:txBody>
      </p:sp>
      <p:sp>
        <p:nvSpPr>
          <p:cNvPr id="338" name="Google Shape;338;p25"/>
          <p:cNvSpPr txBox="1"/>
          <p:nvPr/>
        </p:nvSpPr>
        <p:spPr>
          <a:xfrm>
            <a:off x="3588125" y="21026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Time</a:t>
            </a:r>
            <a:endParaRPr/>
          </a:p>
        </p:txBody>
      </p:sp>
      <p:pic>
        <p:nvPicPr>
          <p:cNvPr id="339" name="Google Shape;339;p25"/>
          <p:cNvPicPr preferRelativeResize="0"/>
          <p:nvPr/>
        </p:nvPicPr>
        <p:blipFill>
          <a:blip r:embed="rId5">
            <a:alphaModFix/>
          </a:blip>
          <a:stretch>
            <a:fillRect/>
          </a:stretch>
        </p:blipFill>
        <p:spPr>
          <a:xfrm>
            <a:off x="3811150" y="2371618"/>
            <a:ext cx="803149" cy="982450"/>
          </a:xfrm>
          <a:prstGeom prst="rect">
            <a:avLst/>
          </a:prstGeom>
          <a:noFill/>
          <a:ln>
            <a:noFill/>
          </a:ln>
        </p:spPr>
      </p:pic>
      <p:sp>
        <p:nvSpPr>
          <p:cNvPr id="340" name="Google Shape;340;p25"/>
          <p:cNvSpPr txBox="1"/>
          <p:nvPr/>
        </p:nvSpPr>
        <p:spPr>
          <a:xfrm>
            <a:off x="6074425"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Continuous</a:t>
            </a:r>
            <a:r>
              <a:rPr lang="en"/>
              <a:t> Features</a:t>
            </a:r>
            <a:endParaRPr/>
          </a:p>
        </p:txBody>
      </p:sp>
      <p:grpSp>
        <p:nvGrpSpPr>
          <p:cNvPr id="341" name="Google Shape;341;p25"/>
          <p:cNvGrpSpPr/>
          <p:nvPr/>
        </p:nvGrpSpPr>
        <p:grpSpPr>
          <a:xfrm>
            <a:off x="5596950" y="3524975"/>
            <a:ext cx="1249200" cy="1138249"/>
            <a:chOff x="283225" y="1407375"/>
            <a:chExt cx="1249200" cy="1138249"/>
          </a:xfrm>
        </p:grpSpPr>
        <p:pic>
          <p:nvPicPr>
            <p:cNvPr id="342" name="Google Shape;342;p25"/>
            <p:cNvPicPr preferRelativeResize="0"/>
            <p:nvPr/>
          </p:nvPicPr>
          <p:blipFill>
            <a:blip r:embed="rId6">
              <a:alphaModFix/>
            </a:blip>
            <a:stretch>
              <a:fillRect/>
            </a:stretch>
          </p:blipFill>
          <p:spPr>
            <a:xfrm>
              <a:off x="723175" y="1807570"/>
              <a:ext cx="369301" cy="738054"/>
            </a:xfrm>
            <a:prstGeom prst="rect">
              <a:avLst/>
            </a:prstGeom>
            <a:noFill/>
            <a:ln>
              <a:noFill/>
            </a:ln>
          </p:spPr>
        </p:pic>
        <p:sp>
          <p:nvSpPr>
            <p:cNvPr id="343" name="Google Shape;343;p25"/>
            <p:cNvSpPr txBox="1"/>
            <p:nvPr/>
          </p:nvSpPr>
          <p:spPr>
            <a:xfrm>
              <a:off x="283225"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Temperature</a:t>
              </a:r>
              <a:endParaRPr/>
            </a:p>
          </p:txBody>
        </p:sp>
      </p:grpSp>
      <p:grpSp>
        <p:nvGrpSpPr>
          <p:cNvPr id="344" name="Google Shape;344;p25"/>
          <p:cNvGrpSpPr/>
          <p:nvPr/>
        </p:nvGrpSpPr>
        <p:grpSpPr>
          <a:xfrm>
            <a:off x="7178875" y="3524975"/>
            <a:ext cx="1249200" cy="1138251"/>
            <a:chOff x="1865150" y="1407375"/>
            <a:chExt cx="1249200" cy="1138251"/>
          </a:xfrm>
        </p:grpSpPr>
        <p:pic>
          <p:nvPicPr>
            <p:cNvPr id="345" name="Google Shape;345;p25"/>
            <p:cNvPicPr preferRelativeResize="0"/>
            <p:nvPr/>
          </p:nvPicPr>
          <p:blipFill>
            <a:blip r:embed="rId7">
              <a:alphaModFix/>
            </a:blip>
            <a:stretch>
              <a:fillRect/>
            </a:stretch>
          </p:blipFill>
          <p:spPr>
            <a:xfrm>
              <a:off x="2120725" y="1807575"/>
              <a:ext cx="738051" cy="738051"/>
            </a:xfrm>
            <a:prstGeom prst="rect">
              <a:avLst/>
            </a:prstGeom>
            <a:noFill/>
            <a:ln>
              <a:noFill/>
            </a:ln>
          </p:spPr>
        </p:pic>
        <p:sp>
          <p:nvSpPr>
            <p:cNvPr id="346" name="Google Shape;346;p25"/>
            <p:cNvSpPr txBox="1"/>
            <p:nvPr/>
          </p:nvSpPr>
          <p:spPr>
            <a:xfrm>
              <a:off x="1865150"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Humidity</a:t>
              </a:r>
              <a:endParaRPr/>
            </a:p>
          </p:txBody>
        </p:sp>
      </p:grpSp>
      <p:pic>
        <p:nvPicPr>
          <p:cNvPr id="347" name="Google Shape;347;p25"/>
          <p:cNvPicPr preferRelativeResize="0"/>
          <p:nvPr/>
        </p:nvPicPr>
        <p:blipFill>
          <a:blip r:embed="rId8">
            <a:alphaModFix/>
          </a:blip>
          <a:stretch>
            <a:fillRect/>
          </a:stretch>
        </p:blipFill>
        <p:spPr>
          <a:xfrm>
            <a:off x="7312275" y="2371625"/>
            <a:ext cx="982450" cy="982450"/>
          </a:xfrm>
          <a:prstGeom prst="rect">
            <a:avLst/>
          </a:prstGeom>
          <a:noFill/>
          <a:ln>
            <a:noFill/>
          </a:ln>
        </p:spPr>
      </p:pic>
      <p:sp>
        <p:nvSpPr>
          <p:cNvPr id="348" name="Google Shape;348;p25"/>
          <p:cNvSpPr txBox="1"/>
          <p:nvPr/>
        </p:nvSpPr>
        <p:spPr>
          <a:xfrm>
            <a:off x="7178900" y="19858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Latitude</a:t>
            </a:r>
            <a:endParaRPr/>
          </a:p>
        </p:txBody>
      </p:sp>
      <p:pic>
        <p:nvPicPr>
          <p:cNvPr id="349" name="Google Shape;349;p25"/>
          <p:cNvPicPr preferRelativeResize="0"/>
          <p:nvPr/>
        </p:nvPicPr>
        <p:blipFill>
          <a:blip r:embed="rId9">
            <a:alphaModFix/>
          </a:blip>
          <a:stretch>
            <a:fillRect/>
          </a:stretch>
        </p:blipFill>
        <p:spPr>
          <a:xfrm>
            <a:off x="5730323" y="2371618"/>
            <a:ext cx="982450" cy="982469"/>
          </a:xfrm>
          <a:prstGeom prst="rect">
            <a:avLst/>
          </a:prstGeom>
          <a:noFill/>
          <a:ln>
            <a:noFill/>
          </a:ln>
        </p:spPr>
      </p:pic>
      <p:sp>
        <p:nvSpPr>
          <p:cNvPr id="350" name="Google Shape;350;p25"/>
          <p:cNvSpPr txBox="1"/>
          <p:nvPr/>
        </p:nvSpPr>
        <p:spPr>
          <a:xfrm>
            <a:off x="5596950" y="19858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Longitude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356" name="Google Shape;356;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26"/>
          <p:cNvSpPr txBox="1"/>
          <p:nvPr/>
        </p:nvSpPr>
        <p:spPr>
          <a:xfrm>
            <a:off x="295950" y="4719650"/>
            <a:ext cx="8176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800">
                <a:solidFill>
                  <a:schemeClr val="dk1"/>
                </a:solidFill>
              </a:rPr>
              <a:t>1</a:t>
            </a:r>
            <a:r>
              <a:rPr lang="en" sz="800"/>
              <a:t>Hutter, F.; Xu, L.; Hoos, H. H.; and Leyton-Brown, K. 2014. Algorithm runtime prediction: Methods &amp; evaluation. Artificial Intelligence, 206: 79–111</a:t>
            </a:r>
            <a:endParaRPr baseline="30000" sz="800"/>
          </a:p>
        </p:txBody>
      </p:sp>
      <p:sp>
        <p:nvSpPr>
          <p:cNvPr id="358" name="Google Shape;358;p26"/>
          <p:cNvSpPr txBox="1"/>
          <p:nvPr>
            <p:ph idx="1" type="body"/>
          </p:nvPr>
        </p:nvSpPr>
        <p:spPr>
          <a:xfrm>
            <a:off x="311700" y="1152475"/>
            <a:ext cx="8520600" cy="92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Type: Categorical</a:t>
            </a:r>
            <a:endParaRPr/>
          </a:p>
        </p:txBody>
      </p:sp>
      <p:grpSp>
        <p:nvGrpSpPr>
          <p:cNvPr id="359" name="Google Shape;359;p26"/>
          <p:cNvGrpSpPr/>
          <p:nvPr/>
        </p:nvGrpSpPr>
        <p:grpSpPr>
          <a:xfrm>
            <a:off x="1193675" y="3729550"/>
            <a:ext cx="6381028" cy="572700"/>
            <a:chOff x="1193675" y="3729550"/>
            <a:chExt cx="6381028" cy="572700"/>
          </a:xfrm>
        </p:grpSpPr>
        <p:pic>
          <p:nvPicPr>
            <p:cNvPr descr="k\left(x, x^{\prime}\right)=\exp \left(-\frac{\mathbb{I}_{x \neq x^{\prime}}}{2 \ell^{2}}\right)" id="360" name="Google Shape;360;p26"/>
            <p:cNvPicPr preferRelativeResize="0"/>
            <p:nvPr/>
          </p:nvPicPr>
          <p:blipFill>
            <a:blip r:embed="rId3">
              <a:alphaModFix/>
            </a:blip>
            <a:stretch>
              <a:fillRect/>
            </a:stretch>
          </p:blipFill>
          <p:spPr>
            <a:xfrm>
              <a:off x="5145275" y="3729550"/>
              <a:ext cx="2429428" cy="572700"/>
            </a:xfrm>
            <a:prstGeom prst="rect">
              <a:avLst/>
            </a:prstGeom>
            <a:noFill/>
            <a:ln>
              <a:noFill/>
            </a:ln>
          </p:spPr>
        </p:pic>
        <p:sp>
          <p:nvSpPr>
            <p:cNvPr id="361" name="Google Shape;361;p26"/>
            <p:cNvSpPr txBox="1"/>
            <p:nvPr/>
          </p:nvSpPr>
          <p:spPr>
            <a:xfrm>
              <a:off x="1193675" y="3761950"/>
              <a:ext cx="3061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alibri"/>
                  <a:ea typeface="Calibri"/>
                  <a:cs typeface="Calibri"/>
                  <a:sym typeface="Calibri"/>
                </a:rPr>
                <a:t>Hamming</a:t>
              </a:r>
              <a:r>
                <a:rPr lang="en" sz="2100">
                  <a:solidFill>
                    <a:srgbClr val="000000"/>
                  </a:solidFill>
                  <a:latin typeface="Calibri"/>
                  <a:ea typeface="Calibri"/>
                  <a:cs typeface="Calibri"/>
                  <a:sym typeface="Calibri"/>
                </a:rPr>
                <a:t> distance kernel</a:t>
              </a:r>
              <a:r>
                <a:rPr baseline="30000" lang="en" sz="2100">
                  <a:solidFill>
                    <a:srgbClr val="000000"/>
                  </a:solidFill>
                  <a:latin typeface="Calibri"/>
                  <a:ea typeface="Calibri"/>
                  <a:cs typeface="Calibri"/>
                  <a:sym typeface="Calibri"/>
                </a:rPr>
                <a:t>1</a:t>
              </a:r>
              <a:endParaRPr baseline="30000" sz="2100">
                <a:latin typeface="Calibri"/>
                <a:ea typeface="Calibri"/>
                <a:cs typeface="Calibri"/>
                <a:sym typeface="Calibri"/>
              </a:endParaRPr>
            </a:p>
          </p:txBody>
        </p:sp>
        <p:cxnSp>
          <p:nvCxnSpPr>
            <p:cNvPr id="362" name="Google Shape;362;p26"/>
            <p:cNvCxnSpPr>
              <a:stCxn id="361" idx="3"/>
              <a:endCxn id="360" idx="1"/>
            </p:cNvCxnSpPr>
            <p:nvPr/>
          </p:nvCxnSpPr>
          <p:spPr>
            <a:xfrm>
              <a:off x="4255475" y="4015900"/>
              <a:ext cx="889800" cy="0"/>
            </a:xfrm>
            <a:prstGeom prst="straightConnector1">
              <a:avLst/>
            </a:prstGeom>
            <a:noFill/>
            <a:ln cap="flat" cmpd="sng" w="19050">
              <a:solidFill>
                <a:srgbClr val="595959"/>
              </a:solidFill>
              <a:prstDash val="solid"/>
              <a:round/>
              <a:headEnd len="med" w="med" type="none"/>
              <a:tailEnd len="med" w="med" type="triangle"/>
            </a:ln>
          </p:spPr>
        </p:cxnSp>
      </p:grpSp>
      <p:graphicFrame>
        <p:nvGraphicFramePr>
          <p:cNvPr id="363" name="Google Shape;363;p26"/>
          <p:cNvGraphicFramePr/>
          <p:nvPr/>
        </p:nvGraphicFramePr>
        <p:xfrm>
          <a:off x="1031650" y="1979810"/>
          <a:ext cx="3000000" cy="3000000"/>
        </p:xfrm>
        <a:graphic>
          <a:graphicData uri="http://schemas.openxmlformats.org/drawingml/2006/table">
            <a:tbl>
              <a:tblPr>
                <a:noFill/>
                <a:tableStyleId>{6422BAC8-4166-435C-A855-D01FC8F93C31}</a:tableStyleId>
              </a:tblPr>
              <a:tblGrid>
                <a:gridCol w="853900"/>
                <a:gridCol w="1803500"/>
              </a:tblGrid>
              <a:tr h="395425">
                <a:tc>
                  <a:txBody>
                    <a:bodyPr/>
                    <a:lstStyle/>
                    <a:p>
                      <a:pPr indent="0" lvl="0" marL="0" rtl="0" algn="r">
                        <a:spcBef>
                          <a:spcPts val="0"/>
                        </a:spcBef>
                        <a:spcAft>
                          <a:spcPts val="0"/>
                        </a:spcAft>
                        <a:buNone/>
                      </a:pPr>
                      <a:r>
                        <a:rPr b="1" lang="en"/>
                        <a:t>Sample</a:t>
                      </a:r>
                      <a:endParaRPr b="1"/>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
                        <a:t>Wind direction</a:t>
                      </a:r>
                      <a:endParaRPr b="1"/>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95425">
                <a:tc>
                  <a:txBody>
                    <a:bodyPr/>
                    <a:lstStyle/>
                    <a:p>
                      <a:pPr indent="0" lvl="0" marL="0" rtl="0" algn="r">
                        <a:spcBef>
                          <a:spcPts val="0"/>
                        </a:spcBef>
                        <a:spcAft>
                          <a:spcPts val="0"/>
                        </a:spcAft>
                        <a:buNone/>
                      </a:pPr>
                      <a:r>
                        <a:rPr lang="en"/>
                        <a:t>1</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North (N)</a:t>
                      </a:r>
                      <a:endParaRPr/>
                    </a:p>
                  </a:txBody>
                  <a:tcPr marT="91425" marB="91425" marR="91425" marL="91425">
                    <a:lnL cap="flat" cmpd="sng" w="28575">
                      <a:solidFill>
                        <a:srgbClr val="9E9E9E"/>
                      </a:solidFill>
                      <a:prstDash val="solid"/>
                      <a:round/>
                      <a:headEnd len="sm" w="sm" type="none"/>
                      <a:tailEnd len="sm" w="sm" type="none"/>
                    </a:lnL>
                    <a:lnT cap="flat" cmpd="sng" w="28575">
                      <a:solidFill>
                        <a:srgbClr val="9E9E9E"/>
                      </a:solidFill>
                      <a:prstDash val="solid"/>
                      <a:round/>
                      <a:headEnd len="sm" w="sm" type="none"/>
                      <a:tailEnd len="sm" w="sm" type="none"/>
                    </a:lnT>
                  </a:tcPr>
                </a:tc>
              </a:tr>
              <a:tr h="395425">
                <a:tc>
                  <a:txBody>
                    <a:bodyPr/>
                    <a:lstStyle/>
                    <a:p>
                      <a:pPr indent="0" lvl="0" marL="0" rtl="0" algn="r">
                        <a:spcBef>
                          <a:spcPts val="0"/>
                        </a:spcBef>
                        <a:spcAft>
                          <a:spcPts val="0"/>
                        </a:spcAft>
                        <a:buNone/>
                      </a:pPr>
                      <a:r>
                        <a:rPr lang="en"/>
                        <a:t>2</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East (E)</a:t>
                      </a:r>
                      <a:endParaRPr/>
                    </a:p>
                  </a:txBody>
                  <a:tcPr marT="91425" marB="91425" marR="91425" marL="91425">
                    <a:lnL cap="flat" cmpd="sng" w="28575">
                      <a:solidFill>
                        <a:srgbClr val="9E9E9E"/>
                      </a:solidFill>
                      <a:prstDash val="solid"/>
                      <a:round/>
                      <a:headEnd len="sm" w="sm" type="none"/>
                      <a:tailEnd len="sm" w="sm" type="none"/>
                    </a:lnL>
                  </a:tcPr>
                </a:tc>
              </a:tr>
              <a:tr h="437100">
                <a:tc>
                  <a:txBody>
                    <a:bodyPr/>
                    <a:lstStyle/>
                    <a:p>
                      <a:pPr indent="0" lvl="0" marL="0" rtl="0" algn="r">
                        <a:spcBef>
                          <a:spcPts val="0"/>
                        </a:spcBef>
                        <a:spcAft>
                          <a:spcPts val="0"/>
                        </a:spcAft>
                        <a:buNone/>
                      </a:pPr>
                      <a:r>
                        <a:rPr lang="en"/>
                        <a:t>3</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South-West (SW)</a:t>
                      </a:r>
                      <a:endParaRPr/>
                    </a:p>
                  </a:txBody>
                  <a:tcPr marT="91425" marB="91425" marR="91425" marL="91425">
                    <a:lnL cap="flat" cmpd="sng" w="28575">
                      <a:solidFill>
                        <a:srgbClr val="9E9E9E"/>
                      </a:solidFill>
                      <a:prstDash val="solid"/>
                      <a:round/>
                      <a:headEnd len="sm" w="sm" type="none"/>
                      <a:tailEnd len="sm" w="sm" type="none"/>
                    </a:lnL>
                  </a:tcPr>
                </a:tc>
              </a:tr>
            </a:tbl>
          </a:graphicData>
        </a:graphic>
      </p:graphicFrame>
      <p:graphicFrame>
        <p:nvGraphicFramePr>
          <p:cNvPr id="364" name="Google Shape;364;p26"/>
          <p:cNvGraphicFramePr/>
          <p:nvPr/>
        </p:nvGraphicFramePr>
        <p:xfrm>
          <a:off x="4918650" y="2000250"/>
          <a:ext cx="3000000" cy="3000000"/>
        </p:xfrm>
        <a:graphic>
          <a:graphicData uri="http://schemas.openxmlformats.org/drawingml/2006/table">
            <a:tbl>
              <a:tblPr>
                <a:noFill/>
                <a:tableStyleId>{6422BAC8-4166-435C-A855-D01FC8F93C31}</a:tableStyleId>
              </a:tblPr>
              <a:tblGrid>
                <a:gridCol w="830525"/>
                <a:gridCol w="830525"/>
                <a:gridCol w="830525"/>
                <a:gridCol w="830525"/>
              </a:tblGrid>
              <a:tr h="338425">
                <a:tc>
                  <a:txBody>
                    <a:bodyPr/>
                    <a:lstStyle/>
                    <a:p>
                      <a:pPr indent="0" lvl="0" marL="0" rtl="0" algn="r">
                        <a:spcBef>
                          <a:spcPts val="0"/>
                        </a:spcBef>
                        <a:spcAft>
                          <a:spcPts val="0"/>
                        </a:spcAft>
                        <a:buNone/>
                      </a:pPr>
                      <a:r>
                        <a:rPr b="1" lang="en"/>
                        <a:t>Sample</a:t>
                      </a:r>
                      <a:endParaRPr b="1"/>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
                        <a:t>N</a:t>
                      </a:r>
                      <a:endParaRPr b="1"/>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
                        <a:t>SW</a:t>
                      </a:r>
                      <a:endParaRPr b="1"/>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
                        <a:t>E</a:t>
                      </a:r>
                      <a:endParaRPr b="1"/>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338425">
                <a:tc>
                  <a:txBody>
                    <a:bodyPr/>
                    <a:lstStyle/>
                    <a:p>
                      <a:pPr indent="0" lvl="0" marL="0" rtl="0" algn="r">
                        <a:spcBef>
                          <a:spcPts val="0"/>
                        </a:spcBef>
                        <a:spcAft>
                          <a:spcPts val="0"/>
                        </a:spcAft>
                        <a:buNone/>
                      </a:pPr>
                      <a:r>
                        <a:rPr lang="en"/>
                        <a:t>1</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1</a:t>
                      </a:r>
                      <a:endParaRPr/>
                    </a:p>
                  </a:txBody>
                  <a:tcPr marT="91425" marB="91425" marR="91425" marL="91425">
                    <a:lnL cap="flat" cmpd="sng" w="28575">
                      <a:solidFill>
                        <a:srgbClr val="9E9E9E"/>
                      </a:solidFill>
                      <a:prstDash val="solid"/>
                      <a:round/>
                      <a:headEnd len="sm" w="sm" type="none"/>
                      <a:tailEnd len="sm" w="sm" type="none"/>
                    </a:lnL>
                    <a:lnT cap="flat" cmpd="sng" w="28575">
                      <a:solidFill>
                        <a:srgbClr val="9E9E9E"/>
                      </a:solidFill>
                      <a:prstDash val="solid"/>
                      <a:round/>
                      <a:headEnd len="sm" w="sm" type="none"/>
                      <a:tailEnd len="sm" w="sm" type="none"/>
                    </a:lnT>
                  </a:tcPr>
                </a:tc>
                <a:tc>
                  <a:txBody>
                    <a:bodyPr/>
                    <a:lstStyle/>
                    <a:p>
                      <a:pPr indent="0" lvl="0" marL="0" rtl="0" algn="r">
                        <a:spcBef>
                          <a:spcPts val="0"/>
                        </a:spcBef>
                        <a:spcAft>
                          <a:spcPts val="0"/>
                        </a:spcAft>
                        <a:buNone/>
                      </a:pPr>
                      <a:r>
                        <a:rPr lang="en"/>
                        <a:t>0</a:t>
                      </a:r>
                      <a:endParaRPr/>
                    </a:p>
                  </a:txBody>
                  <a:tcPr marT="91425" marB="91425" marR="91425" marL="91425">
                    <a:lnT cap="flat" cmpd="sng" w="28575">
                      <a:solidFill>
                        <a:srgbClr val="9E9E9E"/>
                      </a:solidFill>
                      <a:prstDash val="solid"/>
                      <a:round/>
                      <a:headEnd len="sm" w="sm" type="none"/>
                      <a:tailEnd len="sm" w="sm" type="none"/>
                    </a:lnT>
                  </a:tcPr>
                </a:tc>
                <a:tc>
                  <a:txBody>
                    <a:bodyPr/>
                    <a:lstStyle/>
                    <a:p>
                      <a:pPr indent="0" lvl="0" marL="0" rtl="0" algn="r">
                        <a:spcBef>
                          <a:spcPts val="0"/>
                        </a:spcBef>
                        <a:spcAft>
                          <a:spcPts val="0"/>
                        </a:spcAft>
                        <a:buNone/>
                      </a:pPr>
                      <a:r>
                        <a:rPr lang="en"/>
                        <a:t>0</a:t>
                      </a:r>
                      <a:endParaRPr/>
                    </a:p>
                  </a:txBody>
                  <a:tcPr marT="91425" marB="91425" marR="91425" marL="91425">
                    <a:lnT cap="flat" cmpd="sng" w="28575">
                      <a:solidFill>
                        <a:srgbClr val="9E9E9E"/>
                      </a:solidFill>
                      <a:prstDash val="solid"/>
                      <a:round/>
                      <a:headEnd len="sm" w="sm" type="none"/>
                      <a:tailEnd len="sm" w="sm" type="none"/>
                    </a:lnT>
                  </a:tcPr>
                </a:tc>
              </a:tr>
              <a:tr h="338425">
                <a:tc>
                  <a:txBody>
                    <a:bodyPr/>
                    <a:lstStyle/>
                    <a:p>
                      <a:pPr indent="0" lvl="0" marL="0" rtl="0" algn="r">
                        <a:spcBef>
                          <a:spcPts val="0"/>
                        </a:spcBef>
                        <a:spcAft>
                          <a:spcPts val="0"/>
                        </a:spcAft>
                        <a:buNone/>
                      </a:pPr>
                      <a:r>
                        <a:rPr lang="en"/>
                        <a:t>2</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a:t>
                      </a:r>
                      <a:endParaRPr/>
                    </a:p>
                  </a:txBody>
                  <a:tcPr marT="91425" marB="91425" marR="91425" marL="91425">
                    <a:lnL cap="flat" cmpd="sng" w="28575">
                      <a:solidFill>
                        <a:srgbClr val="9E9E9E"/>
                      </a:solidFill>
                      <a:prstDash val="solid"/>
                      <a:round/>
                      <a:headEnd len="sm" w="sm" type="none"/>
                      <a:tailEnd len="sm" w="sm" type="none"/>
                    </a:lnL>
                  </a:tcPr>
                </a:tc>
                <a:tc>
                  <a:txBody>
                    <a:bodyPr/>
                    <a:lstStyle/>
                    <a:p>
                      <a:pPr indent="0" lvl="0" marL="0" rtl="0" algn="r">
                        <a:spcBef>
                          <a:spcPts val="0"/>
                        </a:spcBef>
                        <a:spcAft>
                          <a:spcPts val="0"/>
                        </a:spcAft>
                        <a:buNone/>
                      </a:pPr>
                      <a:r>
                        <a:rPr lang="en"/>
                        <a:t>0</a:t>
                      </a:r>
                      <a:endParaRPr/>
                    </a:p>
                  </a:txBody>
                  <a:tcPr marT="91425" marB="91425" marR="91425" marL="91425"/>
                </a:tc>
                <a:tc>
                  <a:txBody>
                    <a:bodyPr/>
                    <a:lstStyle/>
                    <a:p>
                      <a:pPr indent="0" lvl="0" marL="0" rtl="0" algn="r">
                        <a:spcBef>
                          <a:spcPts val="0"/>
                        </a:spcBef>
                        <a:spcAft>
                          <a:spcPts val="0"/>
                        </a:spcAft>
                        <a:buNone/>
                      </a:pPr>
                      <a:r>
                        <a:rPr lang="en"/>
                        <a:t>1</a:t>
                      </a:r>
                      <a:endParaRPr/>
                    </a:p>
                  </a:txBody>
                  <a:tcPr marT="91425" marB="91425" marR="91425" marL="91425"/>
                </a:tc>
              </a:tr>
              <a:tr h="338425">
                <a:tc>
                  <a:txBody>
                    <a:bodyPr/>
                    <a:lstStyle/>
                    <a:p>
                      <a:pPr indent="0" lvl="0" marL="0" rtl="0" algn="r">
                        <a:spcBef>
                          <a:spcPts val="0"/>
                        </a:spcBef>
                        <a:spcAft>
                          <a:spcPts val="0"/>
                        </a:spcAft>
                        <a:buNone/>
                      </a:pPr>
                      <a:r>
                        <a:rPr lang="en"/>
                        <a:t>3</a:t>
                      </a:r>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a:t>
                      </a:r>
                      <a:endParaRPr/>
                    </a:p>
                  </a:txBody>
                  <a:tcPr marT="91425" marB="91425" marR="91425" marL="91425">
                    <a:lnL cap="flat" cmpd="sng" w="28575">
                      <a:solidFill>
                        <a:srgbClr val="9E9E9E"/>
                      </a:solidFill>
                      <a:prstDash val="solid"/>
                      <a:round/>
                      <a:headEnd len="sm" w="sm" type="none"/>
                      <a:tailEnd len="sm" w="sm" type="none"/>
                    </a:lnL>
                  </a:tcPr>
                </a:tc>
                <a:tc>
                  <a:txBody>
                    <a:bodyPr/>
                    <a:lstStyle/>
                    <a:p>
                      <a:pPr indent="0" lvl="0" marL="0" rtl="0" algn="r">
                        <a:spcBef>
                          <a:spcPts val="0"/>
                        </a:spcBef>
                        <a:spcAft>
                          <a:spcPts val="0"/>
                        </a:spcAft>
                        <a:buNone/>
                      </a:pPr>
                      <a:r>
                        <a:rPr lang="en"/>
                        <a:t>1</a:t>
                      </a:r>
                      <a:endParaRPr/>
                    </a:p>
                  </a:txBody>
                  <a:tcPr marT="91425" marB="91425" marR="91425" marL="91425"/>
                </a:tc>
                <a:tc>
                  <a:txBody>
                    <a:bodyPr/>
                    <a:lstStyle/>
                    <a:p>
                      <a:pPr indent="0" lvl="0" marL="0" rtl="0" algn="r">
                        <a:spcBef>
                          <a:spcPts val="0"/>
                        </a:spcBef>
                        <a:spcAft>
                          <a:spcPts val="0"/>
                        </a:spcAft>
                        <a:buNone/>
                      </a:pPr>
                      <a:r>
                        <a:rPr lang="en"/>
                        <a:t>0</a:t>
                      </a:r>
                      <a:endParaRPr/>
                    </a:p>
                  </a:txBody>
                  <a:tcPr marT="91425" marB="91425" marR="91425" marL="91425"/>
                </a:tc>
              </a:tr>
            </a:tbl>
          </a:graphicData>
        </a:graphic>
      </p:graphicFrame>
      <p:grpSp>
        <p:nvGrpSpPr>
          <p:cNvPr id="365" name="Google Shape;365;p26"/>
          <p:cNvGrpSpPr/>
          <p:nvPr/>
        </p:nvGrpSpPr>
        <p:grpSpPr>
          <a:xfrm>
            <a:off x="3824650" y="1513675"/>
            <a:ext cx="3585625" cy="1585700"/>
            <a:chOff x="3824650" y="1513675"/>
            <a:chExt cx="3585625" cy="1585700"/>
          </a:xfrm>
        </p:grpSpPr>
        <p:cxnSp>
          <p:nvCxnSpPr>
            <p:cNvPr id="366" name="Google Shape;366;p26"/>
            <p:cNvCxnSpPr/>
            <p:nvPr/>
          </p:nvCxnSpPr>
          <p:spPr>
            <a:xfrm>
              <a:off x="3824650" y="2822325"/>
              <a:ext cx="1041900" cy="0"/>
            </a:xfrm>
            <a:prstGeom prst="straightConnector1">
              <a:avLst/>
            </a:prstGeom>
            <a:noFill/>
            <a:ln cap="flat" cmpd="sng" w="19050">
              <a:solidFill>
                <a:schemeClr val="dk2"/>
              </a:solidFill>
              <a:prstDash val="solid"/>
              <a:round/>
              <a:headEnd len="med" w="med" type="none"/>
              <a:tailEnd len="med" w="med" type="triangle"/>
            </a:ln>
          </p:spPr>
        </p:cxnSp>
        <p:sp>
          <p:nvSpPr>
            <p:cNvPr id="367" name="Google Shape;367;p26"/>
            <p:cNvSpPr txBox="1"/>
            <p:nvPr/>
          </p:nvSpPr>
          <p:spPr>
            <a:xfrm>
              <a:off x="5749175" y="1513675"/>
              <a:ext cx="16611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One Hot Encoding</a:t>
              </a:r>
              <a:endParaRPr/>
            </a:p>
          </p:txBody>
        </p:sp>
        <p:sp>
          <p:nvSpPr>
            <p:cNvPr id="368" name="Google Shape;368;p26"/>
            <p:cNvSpPr txBox="1"/>
            <p:nvPr/>
          </p:nvSpPr>
          <p:spPr>
            <a:xfrm>
              <a:off x="4009275" y="2545275"/>
              <a:ext cx="393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t>❌</a:t>
              </a:r>
              <a:endParaRPr sz="24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7"/>
          <p:cNvSpPr/>
          <p:nvPr/>
        </p:nvSpPr>
        <p:spPr>
          <a:xfrm>
            <a:off x="3198975" y="1825663"/>
            <a:ext cx="1876200" cy="1690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375" name="Google Shape;37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27"/>
          <p:cNvSpPr txBox="1"/>
          <p:nvPr/>
        </p:nvSpPr>
        <p:spPr>
          <a:xfrm>
            <a:off x="531550"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Categorical Features</a:t>
            </a:r>
            <a:endParaRPr/>
          </a:p>
        </p:txBody>
      </p:sp>
      <p:grpSp>
        <p:nvGrpSpPr>
          <p:cNvPr id="377" name="Google Shape;377;p27"/>
          <p:cNvGrpSpPr/>
          <p:nvPr/>
        </p:nvGrpSpPr>
        <p:grpSpPr>
          <a:xfrm>
            <a:off x="845050" y="3581825"/>
            <a:ext cx="1249200" cy="1138250"/>
            <a:chOff x="1865150" y="2974200"/>
            <a:chExt cx="1249200" cy="1138250"/>
          </a:xfrm>
        </p:grpSpPr>
        <p:pic>
          <p:nvPicPr>
            <p:cNvPr id="378" name="Google Shape;378;p27"/>
            <p:cNvPicPr preferRelativeResize="0"/>
            <p:nvPr/>
          </p:nvPicPr>
          <p:blipFill>
            <a:blip r:embed="rId3">
              <a:alphaModFix/>
            </a:blip>
            <a:stretch>
              <a:fillRect/>
            </a:stretch>
          </p:blipFill>
          <p:spPr>
            <a:xfrm>
              <a:off x="1986050" y="3374400"/>
              <a:ext cx="1007389" cy="738050"/>
            </a:xfrm>
            <a:prstGeom prst="rect">
              <a:avLst/>
            </a:prstGeom>
            <a:noFill/>
            <a:ln>
              <a:noFill/>
            </a:ln>
          </p:spPr>
        </p:pic>
        <p:sp>
          <p:nvSpPr>
            <p:cNvPr id="379" name="Google Shape;379;p27"/>
            <p:cNvSpPr txBox="1"/>
            <p:nvPr/>
          </p:nvSpPr>
          <p:spPr>
            <a:xfrm>
              <a:off x="1865150" y="29742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Weather</a:t>
              </a:r>
              <a:endParaRPr/>
            </a:p>
          </p:txBody>
        </p:sp>
      </p:grpSp>
      <p:grpSp>
        <p:nvGrpSpPr>
          <p:cNvPr id="380" name="Google Shape;380;p27"/>
          <p:cNvGrpSpPr/>
          <p:nvPr/>
        </p:nvGrpSpPr>
        <p:grpSpPr>
          <a:xfrm>
            <a:off x="845050" y="1988060"/>
            <a:ext cx="1249200" cy="1366014"/>
            <a:chOff x="4143750" y="1577375"/>
            <a:chExt cx="1249200" cy="1138250"/>
          </a:xfrm>
        </p:grpSpPr>
        <p:pic>
          <p:nvPicPr>
            <p:cNvPr id="381" name="Google Shape;381;p27"/>
            <p:cNvPicPr preferRelativeResize="0"/>
            <p:nvPr/>
          </p:nvPicPr>
          <p:blipFill>
            <a:blip r:embed="rId4">
              <a:alphaModFix/>
            </a:blip>
            <a:stretch>
              <a:fillRect/>
            </a:stretch>
          </p:blipFill>
          <p:spPr>
            <a:xfrm>
              <a:off x="4264650" y="1977575"/>
              <a:ext cx="1007401" cy="738050"/>
            </a:xfrm>
            <a:prstGeom prst="rect">
              <a:avLst/>
            </a:prstGeom>
            <a:noFill/>
            <a:ln>
              <a:noFill/>
            </a:ln>
          </p:spPr>
        </p:pic>
        <p:sp>
          <p:nvSpPr>
            <p:cNvPr id="382" name="Google Shape;382;p27"/>
            <p:cNvSpPr txBox="1"/>
            <p:nvPr/>
          </p:nvSpPr>
          <p:spPr>
            <a:xfrm>
              <a:off x="4143750" y="1577375"/>
              <a:ext cx="1249200" cy="33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Wind speed</a:t>
              </a:r>
              <a:endParaRPr/>
            </a:p>
          </p:txBody>
        </p:sp>
      </p:grpSp>
      <p:sp>
        <p:nvSpPr>
          <p:cNvPr id="383" name="Google Shape;383;p27"/>
          <p:cNvSpPr txBox="1"/>
          <p:nvPr/>
        </p:nvSpPr>
        <p:spPr>
          <a:xfrm>
            <a:off x="3198975"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Temporal Features</a:t>
            </a:r>
            <a:endParaRPr/>
          </a:p>
        </p:txBody>
      </p:sp>
      <p:sp>
        <p:nvSpPr>
          <p:cNvPr id="384" name="Google Shape;384;p27"/>
          <p:cNvSpPr txBox="1"/>
          <p:nvPr/>
        </p:nvSpPr>
        <p:spPr>
          <a:xfrm>
            <a:off x="3512475" y="194605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Time</a:t>
            </a:r>
            <a:endParaRPr/>
          </a:p>
        </p:txBody>
      </p:sp>
      <p:pic>
        <p:nvPicPr>
          <p:cNvPr id="385" name="Google Shape;385;p27"/>
          <p:cNvPicPr preferRelativeResize="0"/>
          <p:nvPr/>
        </p:nvPicPr>
        <p:blipFill>
          <a:blip r:embed="rId5">
            <a:alphaModFix/>
          </a:blip>
          <a:stretch>
            <a:fillRect/>
          </a:stretch>
        </p:blipFill>
        <p:spPr>
          <a:xfrm>
            <a:off x="3735500" y="2214993"/>
            <a:ext cx="803149" cy="982450"/>
          </a:xfrm>
          <a:prstGeom prst="rect">
            <a:avLst/>
          </a:prstGeom>
          <a:noFill/>
          <a:ln>
            <a:noFill/>
          </a:ln>
        </p:spPr>
      </p:pic>
      <p:sp>
        <p:nvSpPr>
          <p:cNvPr id="386" name="Google Shape;386;p27"/>
          <p:cNvSpPr txBox="1"/>
          <p:nvPr/>
        </p:nvSpPr>
        <p:spPr>
          <a:xfrm>
            <a:off x="6074425"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Continuous Features</a:t>
            </a:r>
            <a:endParaRPr/>
          </a:p>
        </p:txBody>
      </p:sp>
      <p:grpSp>
        <p:nvGrpSpPr>
          <p:cNvPr id="387" name="Google Shape;387;p27"/>
          <p:cNvGrpSpPr/>
          <p:nvPr/>
        </p:nvGrpSpPr>
        <p:grpSpPr>
          <a:xfrm>
            <a:off x="5596950" y="3524975"/>
            <a:ext cx="1249200" cy="1138249"/>
            <a:chOff x="283225" y="1407375"/>
            <a:chExt cx="1249200" cy="1138249"/>
          </a:xfrm>
        </p:grpSpPr>
        <p:pic>
          <p:nvPicPr>
            <p:cNvPr id="388" name="Google Shape;388;p27"/>
            <p:cNvPicPr preferRelativeResize="0"/>
            <p:nvPr/>
          </p:nvPicPr>
          <p:blipFill>
            <a:blip r:embed="rId6">
              <a:alphaModFix/>
            </a:blip>
            <a:stretch>
              <a:fillRect/>
            </a:stretch>
          </p:blipFill>
          <p:spPr>
            <a:xfrm>
              <a:off x="723175" y="1807570"/>
              <a:ext cx="369301" cy="738054"/>
            </a:xfrm>
            <a:prstGeom prst="rect">
              <a:avLst/>
            </a:prstGeom>
            <a:noFill/>
            <a:ln>
              <a:noFill/>
            </a:ln>
          </p:spPr>
        </p:pic>
        <p:sp>
          <p:nvSpPr>
            <p:cNvPr id="389" name="Google Shape;389;p27"/>
            <p:cNvSpPr txBox="1"/>
            <p:nvPr/>
          </p:nvSpPr>
          <p:spPr>
            <a:xfrm>
              <a:off x="283225"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Temperature</a:t>
              </a:r>
              <a:endParaRPr/>
            </a:p>
          </p:txBody>
        </p:sp>
      </p:grpSp>
      <p:grpSp>
        <p:nvGrpSpPr>
          <p:cNvPr id="390" name="Google Shape;390;p27"/>
          <p:cNvGrpSpPr/>
          <p:nvPr/>
        </p:nvGrpSpPr>
        <p:grpSpPr>
          <a:xfrm>
            <a:off x="7178875" y="3524975"/>
            <a:ext cx="1249200" cy="1138251"/>
            <a:chOff x="1865150" y="1407375"/>
            <a:chExt cx="1249200" cy="1138251"/>
          </a:xfrm>
        </p:grpSpPr>
        <p:pic>
          <p:nvPicPr>
            <p:cNvPr id="391" name="Google Shape;391;p27"/>
            <p:cNvPicPr preferRelativeResize="0"/>
            <p:nvPr/>
          </p:nvPicPr>
          <p:blipFill>
            <a:blip r:embed="rId7">
              <a:alphaModFix/>
            </a:blip>
            <a:stretch>
              <a:fillRect/>
            </a:stretch>
          </p:blipFill>
          <p:spPr>
            <a:xfrm>
              <a:off x="2120725" y="1807575"/>
              <a:ext cx="738051" cy="738051"/>
            </a:xfrm>
            <a:prstGeom prst="rect">
              <a:avLst/>
            </a:prstGeom>
            <a:noFill/>
            <a:ln>
              <a:noFill/>
            </a:ln>
          </p:spPr>
        </p:pic>
        <p:sp>
          <p:nvSpPr>
            <p:cNvPr id="392" name="Google Shape;392;p27"/>
            <p:cNvSpPr txBox="1"/>
            <p:nvPr/>
          </p:nvSpPr>
          <p:spPr>
            <a:xfrm>
              <a:off x="1865150"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Humidity</a:t>
              </a:r>
              <a:endParaRPr/>
            </a:p>
          </p:txBody>
        </p:sp>
      </p:grpSp>
      <p:pic>
        <p:nvPicPr>
          <p:cNvPr id="393" name="Google Shape;393;p27"/>
          <p:cNvPicPr preferRelativeResize="0"/>
          <p:nvPr/>
        </p:nvPicPr>
        <p:blipFill>
          <a:blip r:embed="rId8">
            <a:alphaModFix/>
          </a:blip>
          <a:stretch>
            <a:fillRect/>
          </a:stretch>
        </p:blipFill>
        <p:spPr>
          <a:xfrm>
            <a:off x="7312275" y="2371625"/>
            <a:ext cx="982450" cy="982450"/>
          </a:xfrm>
          <a:prstGeom prst="rect">
            <a:avLst/>
          </a:prstGeom>
          <a:noFill/>
          <a:ln>
            <a:noFill/>
          </a:ln>
        </p:spPr>
      </p:pic>
      <p:sp>
        <p:nvSpPr>
          <p:cNvPr id="394" name="Google Shape;394;p27"/>
          <p:cNvSpPr txBox="1"/>
          <p:nvPr/>
        </p:nvSpPr>
        <p:spPr>
          <a:xfrm>
            <a:off x="7178900" y="19858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Latitude</a:t>
            </a:r>
            <a:endParaRPr/>
          </a:p>
        </p:txBody>
      </p:sp>
      <p:pic>
        <p:nvPicPr>
          <p:cNvPr id="395" name="Google Shape;395;p27"/>
          <p:cNvPicPr preferRelativeResize="0"/>
          <p:nvPr/>
        </p:nvPicPr>
        <p:blipFill>
          <a:blip r:embed="rId9">
            <a:alphaModFix/>
          </a:blip>
          <a:stretch>
            <a:fillRect/>
          </a:stretch>
        </p:blipFill>
        <p:spPr>
          <a:xfrm>
            <a:off x="5730323" y="2371618"/>
            <a:ext cx="982450" cy="982469"/>
          </a:xfrm>
          <a:prstGeom prst="rect">
            <a:avLst/>
          </a:prstGeom>
          <a:noFill/>
          <a:ln>
            <a:noFill/>
          </a:ln>
        </p:spPr>
      </p:pic>
      <p:sp>
        <p:nvSpPr>
          <p:cNvPr id="396" name="Google Shape;396;p27"/>
          <p:cNvSpPr txBox="1"/>
          <p:nvPr/>
        </p:nvSpPr>
        <p:spPr>
          <a:xfrm>
            <a:off x="5596950" y="19858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Longitude</a:t>
            </a:r>
            <a:endParaRPr/>
          </a:p>
        </p:txBody>
      </p:sp>
      <p:sp>
        <p:nvSpPr>
          <p:cNvPr id="397" name="Google Shape;397;p27"/>
          <p:cNvSpPr txBox="1"/>
          <p:nvPr/>
        </p:nvSpPr>
        <p:spPr>
          <a:xfrm>
            <a:off x="5730325" y="483412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5F7D95"/>
                </a:solidFill>
                <a:highlight>
                  <a:srgbClr val="FFFFFF"/>
                </a:highlight>
                <a:latin typeface="Verdana"/>
                <a:ea typeface="Verdana"/>
                <a:cs typeface="Verdana"/>
                <a:sym typeface="Verdana"/>
              </a:rPr>
              <a:t>src: Flaticon.com</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403" name="Google Shape;40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4" name="Google Shape;404;p28"/>
          <p:cNvSpPr txBox="1"/>
          <p:nvPr>
            <p:ph idx="1" type="body"/>
          </p:nvPr>
        </p:nvSpPr>
        <p:spPr>
          <a:xfrm>
            <a:off x="311700" y="1152475"/>
            <a:ext cx="8520600" cy="92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Features: Time</a:t>
            </a:r>
            <a:endParaRPr/>
          </a:p>
        </p:txBody>
      </p:sp>
      <p:sp>
        <p:nvSpPr>
          <p:cNvPr id="405" name="Google Shape;405;p28"/>
          <p:cNvSpPr txBox="1"/>
          <p:nvPr>
            <p:ph idx="1" type="body"/>
          </p:nvPr>
        </p:nvSpPr>
        <p:spPr>
          <a:xfrm>
            <a:off x="5047050" y="1152475"/>
            <a:ext cx="3974100" cy="3208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Kernel: </a:t>
            </a:r>
            <a:r>
              <a:rPr lang="en"/>
              <a:t>Periodic</a:t>
            </a:r>
            <a:r>
              <a:rPr lang="en"/>
              <a: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Kernel: (Sq. Exp.) ✖ (Periodic)</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grpSp>
        <p:nvGrpSpPr>
          <p:cNvPr id="406" name="Google Shape;406;p28"/>
          <p:cNvGrpSpPr/>
          <p:nvPr/>
        </p:nvGrpSpPr>
        <p:grpSpPr>
          <a:xfrm>
            <a:off x="311700" y="1479300"/>
            <a:ext cx="3732116" cy="2783725"/>
            <a:chOff x="311700" y="1479300"/>
            <a:chExt cx="3732116" cy="2783725"/>
          </a:xfrm>
        </p:grpSpPr>
        <p:pic>
          <p:nvPicPr>
            <p:cNvPr id="407" name="Google Shape;407;p28"/>
            <p:cNvPicPr preferRelativeResize="0"/>
            <p:nvPr/>
          </p:nvPicPr>
          <p:blipFill>
            <a:blip r:embed="rId3">
              <a:alphaModFix/>
            </a:blip>
            <a:stretch>
              <a:fillRect/>
            </a:stretch>
          </p:blipFill>
          <p:spPr>
            <a:xfrm>
              <a:off x="311700" y="1479300"/>
              <a:ext cx="3732116" cy="2638723"/>
            </a:xfrm>
            <a:prstGeom prst="rect">
              <a:avLst/>
            </a:prstGeom>
            <a:noFill/>
            <a:ln>
              <a:noFill/>
            </a:ln>
          </p:spPr>
        </p:pic>
        <p:sp>
          <p:nvSpPr>
            <p:cNvPr id="408" name="Google Shape;408;p28"/>
            <p:cNvSpPr txBox="1"/>
            <p:nvPr/>
          </p:nvSpPr>
          <p:spPr>
            <a:xfrm>
              <a:off x="311700" y="3831925"/>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src:</a:t>
              </a:r>
              <a:r>
                <a:rPr lang="en" sz="800"/>
                <a:t>https://urbanemissions.info/delhi-india/delhi-ambient-monitoring-data-timeseries/</a:t>
              </a:r>
              <a:endParaRPr sz="8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1"/>
                                        <p:tgtEl>
                                          <p:spTgt spid="4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animEffect filter="fade" transition="in">
                                      <p:cBhvr>
                                        <p:cTn dur="1"/>
                                        <p:tgtEl>
                                          <p:spTgt spid="4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2" st="2"/>
                                            </p:txEl>
                                          </p:spTgt>
                                        </p:tgtEl>
                                        <p:attrNameLst>
                                          <p:attrName>style.visibility</p:attrName>
                                        </p:attrNameLst>
                                      </p:cBhvr>
                                      <p:to>
                                        <p:strVal val="visible"/>
                                      </p:to>
                                    </p:set>
                                    <p:animEffect filter="fade" transition="in">
                                      <p:cBhvr>
                                        <p:cTn dur="1"/>
                                        <p:tgtEl>
                                          <p:spTgt spid="4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3" st="3"/>
                                            </p:txEl>
                                          </p:spTgt>
                                        </p:tgtEl>
                                        <p:attrNameLst>
                                          <p:attrName>style.visibility</p:attrName>
                                        </p:attrNameLst>
                                      </p:cBhvr>
                                      <p:to>
                                        <p:strVal val="visible"/>
                                      </p:to>
                                    </p:set>
                                    <p:animEffect filter="fade" transition="in">
                                      <p:cBhvr>
                                        <p:cTn dur="1"/>
                                        <p:tgtEl>
                                          <p:spTgt spid="4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xEl>
                                              <p:pRg end="4" st="4"/>
                                            </p:txEl>
                                          </p:spTgt>
                                        </p:tgtEl>
                                        <p:attrNameLst>
                                          <p:attrName>style.visibility</p:attrName>
                                        </p:attrNameLst>
                                      </p:cBhvr>
                                      <p:to>
                                        <p:strVal val="visible"/>
                                      </p:to>
                                    </p:set>
                                    <p:animEffect filter="fade" transition="in">
                                      <p:cBhvr>
                                        <p:cTn dur="1"/>
                                        <p:tgtEl>
                                          <p:spTgt spid="40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414" name="Google Shape;41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5" name="Google Shape;415;p29"/>
          <p:cNvSpPr txBox="1"/>
          <p:nvPr/>
        </p:nvSpPr>
        <p:spPr>
          <a:xfrm>
            <a:off x="531550"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Categorical Features</a:t>
            </a:r>
            <a:endParaRPr/>
          </a:p>
        </p:txBody>
      </p:sp>
      <p:grpSp>
        <p:nvGrpSpPr>
          <p:cNvPr id="416" name="Google Shape;416;p29"/>
          <p:cNvGrpSpPr/>
          <p:nvPr/>
        </p:nvGrpSpPr>
        <p:grpSpPr>
          <a:xfrm>
            <a:off x="845050" y="3581825"/>
            <a:ext cx="1249200" cy="1138250"/>
            <a:chOff x="1865150" y="2974200"/>
            <a:chExt cx="1249200" cy="1138250"/>
          </a:xfrm>
        </p:grpSpPr>
        <p:pic>
          <p:nvPicPr>
            <p:cNvPr id="417" name="Google Shape;417;p29"/>
            <p:cNvPicPr preferRelativeResize="0"/>
            <p:nvPr/>
          </p:nvPicPr>
          <p:blipFill>
            <a:blip r:embed="rId3">
              <a:alphaModFix/>
            </a:blip>
            <a:stretch>
              <a:fillRect/>
            </a:stretch>
          </p:blipFill>
          <p:spPr>
            <a:xfrm>
              <a:off x="1986050" y="3374400"/>
              <a:ext cx="1007389" cy="738050"/>
            </a:xfrm>
            <a:prstGeom prst="rect">
              <a:avLst/>
            </a:prstGeom>
            <a:noFill/>
            <a:ln>
              <a:noFill/>
            </a:ln>
          </p:spPr>
        </p:pic>
        <p:sp>
          <p:nvSpPr>
            <p:cNvPr id="418" name="Google Shape;418;p29"/>
            <p:cNvSpPr txBox="1"/>
            <p:nvPr/>
          </p:nvSpPr>
          <p:spPr>
            <a:xfrm>
              <a:off x="1865150" y="29742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Weather</a:t>
              </a:r>
              <a:endParaRPr/>
            </a:p>
          </p:txBody>
        </p:sp>
      </p:grpSp>
      <p:grpSp>
        <p:nvGrpSpPr>
          <p:cNvPr id="419" name="Google Shape;419;p29"/>
          <p:cNvGrpSpPr/>
          <p:nvPr/>
        </p:nvGrpSpPr>
        <p:grpSpPr>
          <a:xfrm>
            <a:off x="845050" y="1988060"/>
            <a:ext cx="1249200" cy="1366014"/>
            <a:chOff x="4143750" y="1577375"/>
            <a:chExt cx="1249200" cy="1138250"/>
          </a:xfrm>
        </p:grpSpPr>
        <p:pic>
          <p:nvPicPr>
            <p:cNvPr id="420" name="Google Shape;420;p29"/>
            <p:cNvPicPr preferRelativeResize="0"/>
            <p:nvPr/>
          </p:nvPicPr>
          <p:blipFill>
            <a:blip r:embed="rId4">
              <a:alphaModFix/>
            </a:blip>
            <a:stretch>
              <a:fillRect/>
            </a:stretch>
          </p:blipFill>
          <p:spPr>
            <a:xfrm>
              <a:off x="4264650" y="1977575"/>
              <a:ext cx="1007401" cy="738050"/>
            </a:xfrm>
            <a:prstGeom prst="rect">
              <a:avLst/>
            </a:prstGeom>
            <a:noFill/>
            <a:ln>
              <a:noFill/>
            </a:ln>
          </p:spPr>
        </p:pic>
        <p:sp>
          <p:nvSpPr>
            <p:cNvPr id="421" name="Google Shape;421;p29"/>
            <p:cNvSpPr txBox="1"/>
            <p:nvPr/>
          </p:nvSpPr>
          <p:spPr>
            <a:xfrm>
              <a:off x="4143750" y="1577375"/>
              <a:ext cx="1249200" cy="33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Wind speed</a:t>
              </a:r>
              <a:endParaRPr/>
            </a:p>
          </p:txBody>
        </p:sp>
      </p:grpSp>
      <p:sp>
        <p:nvSpPr>
          <p:cNvPr id="422" name="Google Shape;422;p29"/>
          <p:cNvSpPr txBox="1"/>
          <p:nvPr/>
        </p:nvSpPr>
        <p:spPr>
          <a:xfrm>
            <a:off x="3198975"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Temporal Features</a:t>
            </a:r>
            <a:endParaRPr/>
          </a:p>
        </p:txBody>
      </p:sp>
      <p:sp>
        <p:nvSpPr>
          <p:cNvPr id="423" name="Google Shape;423;p29"/>
          <p:cNvSpPr txBox="1"/>
          <p:nvPr/>
        </p:nvSpPr>
        <p:spPr>
          <a:xfrm>
            <a:off x="3588125" y="21026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Time</a:t>
            </a:r>
            <a:endParaRPr/>
          </a:p>
        </p:txBody>
      </p:sp>
      <p:pic>
        <p:nvPicPr>
          <p:cNvPr id="424" name="Google Shape;424;p29"/>
          <p:cNvPicPr preferRelativeResize="0"/>
          <p:nvPr/>
        </p:nvPicPr>
        <p:blipFill>
          <a:blip r:embed="rId5">
            <a:alphaModFix/>
          </a:blip>
          <a:stretch>
            <a:fillRect/>
          </a:stretch>
        </p:blipFill>
        <p:spPr>
          <a:xfrm>
            <a:off x="3811150" y="2371618"/>
            <a:ext cx="803149" cy="982450"/>
          </a:xfrm>
          <a:prstGeom prst="rect">
            <a:avLst/>
          </a:prstGeom>
          <a:noFill/>
          <a:ln>
            <a:noFill/>
          </a:ln>
        </p:spPr>
      </p:pic>
      <p:sp>
        <p:nvSpPr>
          <p:cNvPr id="425" name="Google Shape;425;p29"/>
          <p:cNvSpPr txBox="1"/>
          <p:nvPr/>
        </p:nvSpPr>
        <p:spPr>
          <a:xfrm>
            <a:off x="6074425" y="1360100"/>
            <a:ext cx="1876200" cy="400200"/>
          </a:xfrm>
          <a:prstGeom prst="rect">
            <a:avLst/>
          </a:prstGeom>
          <a:solidFill>
            <a:schemeClr val="lt2"/>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Continuous Features</a:t>
            </a:r>
            <a:endParaRPr/>
          </a:p>
        </p:txBody>
      </p:sp>
      <p:grpSp>
        <p:nvGrpSpPr>
          <p:cNvPr id="426" name="Google Shape;426;p29"/>
          <p:cNvGrpSpPr/>
          <p:nvPr/>
        </p:nvGrpSpPr>
        <p:grpSpPr>
          <a:xfrm>
            <a:off x="5596950" y="3524975"/>
            <a:ext cx="1249200" cy="1138249"/>
            <a:chOff x="283225" y="1407375"/>
            <a:chExt cx="1249200" cy="1138249"/>
          </a:xfrm>
        </p:grpSpPr>
        <p:pic>
          <p:nvPicPr>
            <p:cNvPr id="427" name="Google Shape;427;p29"/>
            <p:cNvPicPr preferRelativeResize="0"/>
            <p:nvPr/>
          </p:nvPicPr>
          <p:blipFill>
            <a:blip r:embed="rId6">
              <a:alphaModFix/>
            </a:blip>
            <a:stretch>
              <a:fillRect/>
            </a:stretch>
          </p:blipFill>
          <p:spPr>
            <a:xfrm>
              <a:off x="723175" y="1807570"/>
              <a:ext cx="369301" cy="738054"/>
            </a:xfrm>
            <a:prstGeom prst="rect">
              <a:avLst/>
            </a:prstGeom>
            <a:noFill/>
            <a:ln>
              <a:noFill/>
            </a:ln>
          </p:spPr>
        </p:pic>
        <p:sp>
          <p:nvSpPr>
            <p:cNvPr id="428" name="Google Shape;428;p29"/>
            <p:cNvSpPr txBox="1"/>
            <p:nvPr/>
          </p:nvSpPr>
          <p:spPr>
            <a:xfrm>
              <a:off x="283225"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Temperature</a:t>
              </a:r>
              <a:endParaRPr/>
            </a:p>
          </p:txBody>
        </p:sp>
      </p:grpSp>
      <p:grpSp>
        <p:nvGrpSpPr>
          <p:cNvPr id="429" name="Google Shape;429;p29"/>
          <p:cNvGrpSpPr/>
          <p:nvPr/>
        </p:nvGrpSpPr>
        <p:grpSpPr>
          <a:xfrm>
            <a:off x="7178875" y="3524975"/>
            <a:ext cx="1249200" cy="1138251"/>
            <a:chOff x="1865150" y="1407375"/>
            <a:chExt cx="1249200" cy="1138251"/>
          </a:xfrm>
        </p:grpSpPr>
        <p:pic>
          <p:nvPicPr>
            <p:cNvPr id="430" name="Google Shape;430;p29"/>
            <p:cNvPicPr preferRelativeResize="0"/>
            <p:nvPr/>
          </p:nvPicPr>
          <p:blipFill>
            <a:blip r:embed="rId7">
              <a:alphaModFix/>
            </a:blip>
            <a:stretch>
              <a:fillRect/>
            </a:stretch>
          </p:blipFill>
          <p:spPr>
            <a:xfrm>
              <a:off x="2120725" y="1807575"/>
              <a:ext cx="738051" cy="738051"/>
            </a:xfrm>
            <a:prstGeom prst="rect">
              <a:avLst/>
            </a:prstGeom>
            <a:noFill/>
            <a:ln>
              <a:noFill/>
            </a:ln>
          </p:spPr>
        </p:pic>
        <p:sp>
          <p:nvSpPr>
            <p:cNvPr id="431" name="Google Shape;431;p29"/>
            <p:cNvSpPr txBox="1"/>
            <p:nvPr/>
          </p:nvSpPr>
          <p:spPr>
            <a:xfrm>
              <a:off x="1865150"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Humidity</a:t>
              </a:r>
              <a:endParaRPr/>
            </a:p>
          </p:txBody>
        </p:sp>
      </p:grpSp>
      <p:pic>
        <p:nvPicPr>
          <p:cNvPr id="432" name="Google Shape;432;p29"/>
          <p:cNvPicPr preferRelativeResize="0"/>
          <p:nvPr/>
        </p:nvPicPr>
        <p:blipFill>
          <a:blip r:embed="rId8">
            <a:alphaModFix/>
          </a:blip>
          <a:stretch>
            <a:fillRect/>
          </a:stretch>
        </p:blipFill>
        <p:spPr>
          <a:xfrm>
            <a:off x="7312275" y="2371625"/>
            <a:ext cx="982450" cy="982450"/>
          </a:xfrm>
          <a:prstGeom prst="rect">
            <a:avLst/>
          </a:prstGeom>
          <a:noFill/>
          <a:ln>
            <a:noFill/>
          </a:ln>
        </p:spPr>
      </p:pic>
      <p:sp>
        <p:nvSpPr>
          <p:cNvPr id="433" name="Google Shape;433;p29"/>
          <p:cNvSpPr txBox="1"/>
          <p:nvPr/>
        </p:nvSpPr>
        <p:spPr>
          <a:xfrm>
            <a:off x="7178900" y="19858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Latitude</a:t>
            </a:r>
            <a:endParaRPr/>
          </a:p>
        </p:txBody>
      </p:sp>
      <p:pic>
        <p:nvPicPr>
          <p:cNvPr id="434" name="Google Shape;434;p29"/>
          <p:cNvPicPr preferRelativeResize="0"/>
          <p:nvPr/>
        </p:nvPicPr>
        <p:blipFill>
          <a:blip r:embed="rId9">
            <a:alphaModFix/>
          </a:blip>
          <a:stretch>
            <a:fillRect/>
          </a:stretch>
        </p:blipFill>
        <p:spPr>
          <a:xfrm>
            <a:off x="5730323" y="2371618"/>
            <a:ext cx="982450" cy="982469"/>
          </a:xfrm>
          <a:prstGeom prst="rect">
            <a:avLst/>
          </a:prstGeom>
          <a:noFill/>
          <a:ln>
            <a:noFill/>
          </a:ln>
        </p:spPr>
      </p:pic>
      <p:sp>
        <p:nvSpPr>
          <p:cNvPr id="435" name="Google Shape;435;p29"/>
          <p:cNvSpPr txBox="1"/>
          <p:nvPr/>
        </p:nvSpPr>
        <p:spPr>
          <a:xfrm>
            <a:off x="5596950" y="1985800"/>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Longitude</a:t>
            </a:r>
            <a:endParaRPr/>
          </a:p>
        </p:txBody>
      </p:sp>
      <p:sp>
        <p:nvSpPr>
          <p:cNvPr id="436" name="Google Shape;436;p29"/>
          <p:cNvSpPr txBox="1"/>
          <p:nvPr/>
        </p:nvSpPr>
        <p:spPr>
          <a:xfrm>
            <a:off x="5730325" y="483412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5F7D95"/>
                </a:solidFill>
                <a:highlight>
                  <a:srgbClr val="FFFFFF"/>
                </a:highlight>
                <a:latin typeface="Verdana"/>
                <a:ea typeface="Verdana"/>
                <a:cs typeface="Verdana"/>
                <a:sym typeface="Verdana"/>
              </a:rPr>
              <a:t>s</a:t>
            </a:r>
            <a:r>
              <a:rPr lang="en" sz="800">
                <a:solidFill>
                  <a:srgbClr val="5F7D95"/>
                </a:solidFill>
                <a:highlight>
                  <a:srgbClr val="FFFFFF"/>
                </a:highlight>
                <a:latin typeface="Verdana"/>
                <a:ea typeface="Verdana"/>
                <a:cs typeface="Verdana"/>
                <a:sym typeface="Verdana"/>
              </a:rPr>
              <a:t>rc: </a:t>
            </a:r>
            <a:r>
              <a:rPr lang="en" sz="800">
                <a:solidFill>
                  <a:srgbClr val="5F7D95"/>
                </a:solidFill>
                <a:highlight>
                  <a:srgbClr val="FFFFFF"/>
                </a:highlight>
                <a:latin typeface="Verdana"/>
                <a:ea typeface="Verdana"/>
                <a:cs typeface="Verdana"/>
                <a:sym typeface="Verdana"/>
              </a:rPr>
              <a:t>Flaticon.com</a:t>
            </a:r>
            <a:endParaRPr sz="800"/>
          </a:p>
        </p:txBody>
      </p:sp>
      <p:sp>
        <p:nvSpPr>
          <p:cNvPr id="437" name="Google Shape;437;p29"/>
          <p:cNvSpPr/>
          <p:nvPr/>
        </p:nvSpPr>
        <p:spPr>
          <a:xfrm>
            <a:off x="5578975" y="1985799"/>
            <a:ext cx="2867100" cy="2782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443" name="Google Shape;44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4" name="Google Shape;444;p30"/>
          <p:cNvSpPr txBox="1"/>
          <p:nvPr>
            <p:ph idx="1" type="body"/>
          </p:nvPr>
        </p:nvSpPr>
        <p:spPr>
          <a:xfrm>
            <a:off x="311700" y="1152475"/>
            <a:ext cx="6457800" cy="92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Features: Longitude, Latitude, Temperature, Humidity</a:t>
            </a:r>
            <a:endParaRPr/>
          </a:p>
        </p:txBody>
      </p:sp>
      <p:grpSp>
        <p:nvGrpSpPr>
          <p:cNvPr id="445" name="Google Shape;445;p30"/>
          <p:cNvGrpSpPr/>
          <p:nvPr/>
        </p:nvGrpSpPr>
        <p:grpSpPr>
          <a:xfrm>
            <a:off x="646163" y="2214225"/>
            <a:ext cx="7851667" cy="843950"/>
            <a:chOff x="646163" y="1202650"/>
            <a:chExt cx="7851667" cy="843950"/>
          </a:xfrm>
        </p:grpSpPr>
        <p:sp>
          <p:nvSpPr>
            <p:cNvPr id="446" name="Google Shape;446;p30"/>
            <p:cNvSpPr txBox="1"/>
            <p:nvPr/>
          </p:nvSpPr>
          <p:spPr>
            <a:xfrm>
              <a:off x="646163" y="1370675"/>
              <a:ext cx="3341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alibri"/>
                  <a:ea typeface="Calibri"/>
                  <a:cs typeface="Calibri"/>
                  <a:sym typeface="Calibri"/>
                </a:rPr>
                <a:t>Squared Exponential Kernel</a:t>
              </a:r>
              <a:endParaRPr sz="2100">
                <a:latin typeface="Calibri"/>
                <a:ea typeface="Calibri"/>
                <a:cs typeface="Calibri"/>
                <a:sym typeface="Calibri"/>
              </a:endParaRPr>
            </a:p>
          </p:txBody>
        </p:sp>
        <p:cxnSp>
          <p:nvCxnSpPr>
            <p:cNvPr id="447" name="Google Shape;447;p30"/>
            <p:cNvCxnSpPr>
              <a:stCxn id="446" idx="3"/>
              <a:endCxn id="448" idx="1"/>
            </p:cNvCxnSpPr>
            <p:nvPr/>
          </p:nvCxnSpPr>
          <p:spPr>
            <a:xfrm>
              <a:off x="3987563" y="1624625"/>
              <a:ext cx="982500" cy="0"/>
            </a:xfrm>
            <a:prstGeom prst="straightConnector1">
              <a:avLst/>
            </a:prstGeom>
            <a:noFill/>
            <a:ln cap="flat" cmpd="sng" w="19050">
              <a:solidFill>
                <a:srgbClr val="595959"/>
              </a:solidFill>
              <a:prstDash val="solid"/>
              <a:round/>
              <a:headEnd len="med" w="med" type="none"/>
              <a:tailEnd len="med" w="med" type="triangle"/>
            </a:ln>
          </p:spPr>
        </p:cxnSp>
        <p:pic>
          <p:nvPicPr>
            <p:cNvPr descr="{\displaystyle K(\mathbf {x} ,\mathbf {x'} )=\exp \left(-{\frac {\|\mathbf {x} -\mathbf {x'} \|^{2}}{2l ^{2}}}\right)}" id="448" name="Google Shape;448;p30"/>
            <p:cNvPicPr preferRelativeResize="0"/>
            <p:nvPr/>
          </p:nvPicPr>
          <p:blipFill>
            <a:blip r:embed="rId3">
              <a:alphaModFix/>
            </a:blip>
            <a:stretch>
              <a:fillRect/>
            </a:stretch>
          </p:blipFill>
          <p:spPr>
            <a:xfrm>
              <a:off x="4970013" y="1202650"/>
              <a:ext cx="3527817" cy="843950"/>
            </a:xfrm>
            <a:prstGeom prst="rect">
              <a:avLst/>
            </a:prstGeom>
            <a:noFill/>
            <a:ln>
              <a:noFill/>
            </a:ln>
          </p:spPr>
        </p:pic>
      </p:grpSp>
      <p:cxnSp>
        <p:nvCxnSpPr>
          <p:cNvPr id="449" name="Google Shape;449;p30"/>
          <p:cNvCxnSpPr/>
          <p:nvPr/>
        </p:nvCxnSpPr>
        <p:spPr>
          <a:xfrm rot="10800000">
            <a:off x="7856400" y="2927725"/>
            <a:ext cx="975900" cy="4089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ARD (Automatic Relevance Determination)</a:t>
            </a:r>
            <a:endParaRPr/>
          </a:p>
        </p:txBody>
      </p:sp>
      <p:sp>
        <p:nvSpPr>
          <p:cNvPr id="455" name="Google Shape;455;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56" name="Google Shape;456;p31"/>
          <p:cNvSpPr txBox="1"/>
          <p:nvPr/>
        </p:nvSpPr>
        <p:spPr>
          <a:xfrm>
            <a:off x="311700" y="1379475"/>
            <a:ext cx="2477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latin typeface="Calibri"/>
                <a:ea typeface="Calibri"/>
                <a:cs typeface="Calibri"/>
                <a:sym typeface="Calibri"/>
              </a:rPr>
              <a:t>Non-ARD </a:t>
            </a:r>
            <a:r>
              <a:rPr lang="en" sz="2100">
                <a:latin typeface="Calibri"/>
                <a:ea typeface="Calibri"/>
                <a:cs typeface="Calibri"/>
                <a:sym typeface="Calibri"/>
              </a:rPr>
              <a:t>Kernel</a:t>
            </a:r>
            <a:endParaRPr sz="2100">
              <a:latin typeface="Calibri"/>
              <a:ea typeface="Calibri"/>
              <a:cs typeface="Calibri"/>
              <a:sym typeface="Calibri"/>
            </a:endParaRPr>
          </a:p>
        </p:txBody>
      </p:sp>
      <p:cxnSp>
        <p:nvCxnSpPr>
          <p:cNvPr id="457" name="Google Shape;457;p31"/>
          <p:cNvCxnSpPr>
            <a:stCxn id="456" idx="3"/>
            <a:endCxn id="458" idx="1"/>
          </p:cNvCxnSpPr>
          <p:nvPr/>
        </p:nvCxnSpPr>
        <p:spPr>
          <a:xfrm>
            <a:off x="2788800" y="1633425"/>
            <a:ext cx="1308000" cy="0"/>
          </a:xfrm>
          <a:prstGeom prst="straightConnector1">
            <a:avLst/>
          </a:prstGeom>
          <a:noFill/>
          <a:ln cap="flat" cmpd="sng" w="9525">
            <a:solidFill>
              <a:srgbClr val="595959"/>
            </a:solidFill>
            <a:prstDash val="solid"/>
            <a:round/>
            <a:headEnd len="med" w="med" type="none"/>
            <a:tailEnd len="med" w="med" type="triangle"/>
          </a:ln>
        </p:spPr>
      </p:cxnSp>
      <p:pic>
        <p:nvPicPr>
          <p:cNvPr descr="{\displaystyle K(\mathbf {x} ,\mathbf {x'} )=\exp \left(-{\frac {\|\mathbf {x} -\mathbf {x'} \|^{2}}{2l ^{2}}}\right)}" id="458" name="Google Shape;458;p31"/>
          <p:cNvPicPr preferRelativeResize="0"/>
          <p:nvPr/>
        </p:nvPicPr>
        <p:blipFill>
          <a:blip r:embed="rId3">
            <a:alphaModFix/>
          </a:blip>
          <a:stretch>
            <a:fillRect/>
          </a:stretch>
        </p:blipFill>
        <p:spPr>
          <a:xfrm>
            <a:off x="4096650" y="1211450"/>
            <a:ext cx="3527817" cy="843950"/>
          </a:xfrm>
          <a:prstGeom prst="rect">
            <a:avLst/>
          </a:prstGeom>
          <a:noFill/>
          <a:ln>
            <a:noFill/>
          </a:ln>
        </p:spPr>
      </p:pic>
      <p:pic>
        <p:nvPicPr>
          <p:cNvPr descr="{\displaystyle K(\mathbf {x} ,\mathbf {x'} )=\exp \left(-\sum_{i=1}^{|\mathbf{x}|}{\frac {(x_i - x_i')^{2}}{2l_i ^{2}}}\right)}" id="459" name="Google Shape;459;p31"/>
          <p:cNvPicPr preferRelativeResize="0"/>
          <p:nvPr/>
        </p:nvPicPr>
        <p:blipFill>
          <a:blip r:embed="rId4">
            <a:alphaModFix/>
          </a:blip>
          <a:stretch>
            <a:fillRect/>
          </a:stretch>
        </p:blipFill>
        <p:spPr>
          <a:xfrm>
            <a:off x="4096650" y="2577425"/>
            <a:ext cx="3995126" cy="995450"/>
          </a:xfrm>
          <a:prstGeom prst="rect">
            <a:avLst/>
          </a:prstGeom>
          <a:noFill/>
          <a:ln>
            <a:noFill/>
          </a:ln>
        </p:spPr>
      </p:pic>
      <p:sp>
        <p:nvSpPr>
          <p:cNvPr id="460" name="Google Shape;460;p31"/>
          <p:cNvSpPr txBox="1"/>
          <p:nvPr/>
        </p:nvSpPr>
        <p:spPr>
          <a:xfrm>
            <a:off x="311700" y="2821200"/>
            <a:ext cx="24771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2100">
                <a:latin typeface="Calibri"/>
                <a:ea typeface="Calibri"/>
                <a:cs typeface="Calibri"/>
                <a:sym typeface="Calibri"/>
              </a:rPr>
              <a:t>ARD Kernel</a:t>
            </a:r>
            <a:endParaRPr sz="2100">
              <a:latin typeface="Calibri"/>
              <a:ea typeface="Calibri"/>
              <a:cs typeface="Calibri"/>
              <a:sym typeface="Calibri"/>
            </a:endParaRPr>
          </a:p>
        </p:txBody>
      </p:sp>
      <p:cxnSp>
        <p:nvCxnSpPr>
          <p:cNvPr id="461" name="Google Shape;461;p31"/>
          <p:cNvCxnSpPr>
            <a:stCxn id="460" idx="3"/>
            <a:endCxn id="462" idx="1"/>
          </p:cNvCxnSpPr>
          <p:nvPr/>
        </p:nvCxnSpPr>
        <p:spPr>
          <a:xfrm>
            <a:off x="2788800" y="3075150"/>
            <a:ext cx="1308000" cy="0"/>
          </a:xfrm>
          <a:prstGeom prst="straightConnector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sp>
        <p:nvSpPr>
          <p:cNvPr id="62" name="Google Shape;62;p14"/>
          <p:cNvSpPr txBox="1"/>
          <p:nvPr>
            <p:ph idx="1" type="body"/>
          </p:nvPr>
        </p:nvSpPr>
        <p:spPr>
          <a:xfrm>
            <a:off x="311700" y="1325850"/>
            <a:ext cx="8520600" cy="3416400"/>
          </a:xfrm>
          <a:prstGeom prst="rect">
            <a:avLst/>
          </a:prstGeom>
        </p:spPr>
        <p:txBody>
          <a:bodyPr anchorCtr="0" anchor="t" bIns="91425" lIns="91425" spcFirstLastPara="1" rIns="91425" wrap="square" tIns="91425">
            <a:normAutofit/>
          </a:bodyPr>
          <a:lstStyle/>
          <a:p>
            <a:pPr indent="-362743" lvl="0" marL="457200" rtl="0" algn="l">
              <a:spcBef>
                <a:spcPts val="0"/>
              </a:spcBef>
              <a:spcAft>
                <a:spcPts val="0"/>
              </a:spcAft>
              <a:buSzPts val="2113"/>
              <a:buChar char="●"/>
            </a:pPr>
            <a:r>
              <a:rPr lang="en" sz="2112"/>
              <a:t>8 M deaths per annum worldwide: WHO</a:t>
            </a:r>
            <a:endParaRPr sz="2112"/>
          </a:p>
          <a:p>
            <a:pPr indent="-362743" lvl="0" marL="457200" rtl="0" algn="l">
              <a:spcBef>
                <a:spcPts val="0"/>
              </a:spcBef>
              <a:spcAft>
                <a:spcPts val="0"/>
              </a:spcAft>
              <a:buSzPts val="2113"/>
              <a:buChar char="●"/>
            </a:pPr>
            <a:r>
              <a:rPr lang="en" sz="2112"/>
              <a:t>90% of the world breathes </a:t>
            </a:r>
            <a:br>
              <a:rPr lang="en" sz="2112"/>
            </a:br>
            <a:r>
              <a:rPr lang="en" sz="2112"/>
              <a:t>low quality air </a:t>
            </a:r>
            <a:endParaRPr sz="2112"/>
          </a:p>
          <a:p>
            <a:pPr indent="-362743" lvl="0" marL="457200" rtl="0" algn="l">
              <a:spcBef>
                <a:spcPts val="0"/>
              </a:spcBef>
              <a:spcAft>
                <a:spcPts val="0"/>
              </a:spcAft>
              <a:buSzPts val="2113"/>
              <a:buChar char="●"/>
            </a:pPr>
            <a:r>
              <a:rPr lang="en" sz="2112"/>
              <a:t>Sparse and non-uniform AQ stations</a:t>
            </a:r>
            <a:br>
              <a:rPr lang="en" sz="2112"/>
            </a:br>
            <a:r>
              <a:rPr lang="en" sz="2112"/>
              <a:t>(India has 573 over the demand of 4K)</a:t>
            </a:r>
            <a:endParaRPr sz="2112"/>
          </a:p>
          <a:p>
            <a:pPr indent="-362743" lvl="0" marL="457200" rtl="0" algn="l">
              <a:spcBef>
                <a:spcPts val="0"/>
              </a:spcBef>
              <a:spcAft>
                <a:spcPts val="0"/>
              </a:spcAft>
              <a:buSzPts val="2113"/>
              <a:buChar char="●"/>
            </a:pPr>
            <a:r>
              <a:rPr lang="en" sz="2112"/>
              <a:t>Stations are costly</a:t>
            </a:r>
            <a:endParaRPr sz="2112"/>
          </a:p>
        </p:txBody>
      </p:sp>
      <p:pic>
        <p:nvPicPr>
          <p:cNvPr id="63" name="Google Shape;63;p14"/>
          <p:cNvPicPr preferRelativeResize="0"/>
          <p:nvPr/>
        </p:nvPicPr>
        <p:blipFill rotWithShape="1">
          <a:blip r:embed="rId3">
            <a:alphaModFix/>
          </a:blip>
          <a:srcRect b="0" l="23425" r="30325" t="0"/>
          <a:stretch/>
        </p:blipFill>
        <p:spPr>
          <a:xfrm>
            <a:off x="5677475" y="722700"/>
            <a:ext cx="3343676" cy="4019550"/>
          </a:xfrm>
          <a:prstGeom prst="rect">
            <a:avLst/>
          </a:prstGeom>
          <a:noFill/>
          <a:ln>
            <a:noFill/>
          </a:ln>
        </p:spPr>
      </p:pic>
      <p:sp>
        <p:nvSpPr>
          <p:cNvPr id="64" name="Google Shape;64;p14"/>
          <p:cNvSpPr txBox="1"/>
          <p:nvPr/>
        </p:nvSpPr>
        <p:spPr>
          <a:xfrm>
            <a:off x="5597975" y="4742250"/>
            <a:ext cx="3343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a:t>
            </a:r>
            <a:r>
              <a:rPr lang="en" sz="800"/>
              <a:t>rc:https://indianexpress.com/article/india/at-2-5-million-india-tops-list-of-pollution-linked-deaths-study-4898337/</a:t>
            </a:r>
            <a:endParaRPr sz="800"/>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1"/>
                                        <p:tgtEl>
                                          <p:spTgt spid="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1"/>
                                        <p:tgtEl>
                                          <p:spTgt spid="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1"/>
                                        <p:tgtEl>
                                          <p:spTgt spid="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1"/>
                                        <p:tgtEl>
                                          <p:spTgt spid="6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Domain Inspired Kernels (Covariance Functions)</a:t>
            </a:r>
            <a:endParaRPr/>
          </a:p>
        </p:txBody>
      </p:sp>
      <p:sp>
        <p:nvSpPr>
          <p:cNvPr id="468" name="Google Shape;468;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9" name="Google Shape;469;p32"/>
          <p:cNvSpPr txBox="1"/>
          <p:nvPr>
            <p:ph idx="1" type="body"/>
          </p:nvPr>
        </p:nvSpPr>
        <p:spPr>
          <a:xfrm>
            <a:off x="311700" y="1152475"/>
            <a:ext cx="6457800" cy="92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Features: Longitude, Latitude, Temperature, Humidity</a:t>
            </a:r>
            <a:endParaRPr/>
          </a:p>
        </p:txBody>
      </p:sp>
      <p:grpSp>
        <p:nvGrpSpPr>
          <p:cNvPr id="470" name="Google Shape;470;p32"/>
          <p:cNvGrpSpPr/>
          <p:nvPr/>
        </p:nvGrpSpPr>
        <p:grpSpPr>
          <a:xfrm>
            <a:off x="513263" y="1975775"/>
            <a:ext cx="4323900" cy="507900"/>
            <a:chOff x="646163" y="1370675"/>
            <a:chExt cx="4323900" cy="507900"/>
          </a:xfrm>
        </p:grpSpPr>
        <p:sp>
          <p:nvSpPr>
            <p:cNvPr id="471" name="Google Shape;471;p32"/>
            <p:cNvSpPr txBox="1"/>
            <p:nvPr/>
          </p:nvSpPr>
          <p:spPr>
            <a:xfrm>
              <a:off x="646163" y="1370675"/>
              <a:ext cx="3341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Calibri"/>
                  <a:ea typeface="Calibri"/>
                  <a:cs typeface="Calibri"/>
                  <a:sym typeface="Calibri"/>
                </a:rPr>
                <a:t>Squared Exponential Kernel</a:t>
              </a:r>
              <a:endParaRPr sz="2100">
                <a:latin typeface="Calibri"/>
                <a:ea typeface="Calibri"/>
                <a:cs typeface="Calibri"/>
                <a:sym typeface="Calibri"/>
              </a:endParaRPr>
            </a:p>
          </p:txBody>
        </p:sp>
        <p:cxnSp>
          <p:nvCxnSpPr>
            <p:cNvPr id="472" name="Google Shape;472;p32"/>
            <p:cNvCxnSpPr>
              <a:stCxn id="471" idx="3"/>
              <a:endCxn id="473" idx="1"/>
            </p:cNvCxnSpPr>
            <p:nvPr/>
          </p:nvCxnSpPr>
          <p:spPr>
            <a:xfrm>
              <a:off x="3987563" y="1624625"/>
              <a:ext cx="982500" cy="0"/>
            </a:xfrm>
            <a:prstGeom prst="straightConnector1">
              <a:avLst/>
            </a:prstGeom>
            <a:noFill/>
            <a:ln cap="flat" cmpd="sng" w="19050">
              <a:solidFill>
                <a:srgbClr val="595959"/>
              </a:solidFill>
              <a:prstDash val="solid"/>
              <a:round/>
              <a:headEnd len="med" w="med" type="none"/>
              <a:tailEnd len="med" w="med" type="triangle"/>
            </a:ln>
          </p:spPr>
        </p:cxnSp>
      </p:grpSp>
      <p:pic>
        <p:nvPicPr>
          <p:cNvPr descr="{\displaystyle K(\mathbf {x} ,\mathbf {x'} )=\exp \left(-\sum_{i=1}^{|\mathbf{x}|}{\frac {(x_i - x_i')^{2}}{2l_i ^{2}}}\right)}" id="474" name="Google Shape;474;p32"/>
          <p:cNvPicPr preferRelativeResize="0"/>
          <p:nvPr/>
        </p:nvPicPr>
        <p:blipFill>
          <a:blip r:embed="rId3">
            <a:alphaModFix/>
          </a:blip>
          <a:stretch>
            <a:fillRect/>
          </a:stretch>
        </p:blipFill>
        <p:spPr>
          <a:xfrm>
            <a:off x="4837175" y="1732000"/>
            <a:ext cx="3995126" cy="995450"/>
          </a:xfrm>
          <a:prstGeom prst="rect">
            <a:avLst/>
          </a:prstGeom>
          <a:noFill/>
          <a:ln>
            <a:noFill/>
          </a:ln>
        </p:spPr>
      </p:pic>
      <p:pic>
        <p:nvPicPr>
          <p:cNvPr id="475" name="Google Shape;475;p32"/>
          <p:cNvPicPr preferRelativeResize="0"/>
          <p:nvPr/>
        </p:nvPicPr>
        <p:blipFill rotWithShape="1">
          <a:blip r:embed="rId4">
            <a:alphaModFix/>
          </a:blip>
          <a:srcRect b="0" l="51811" r="0" t="0"/>
          <a:stretch/>
        </p:blipFill>
        <p:spPr>
          <a:xfrm>
            <a:off x="4700098" y="2945575"/>
            <a:ext cx="3407850" cy="2111250"/>
          </a:xfrm>
          <a:prstGeom prst="rect">
            <a:avLst/>
          </a:prstGeom>
          <a:noFill/>
          <a:ln>
            <a:noFill/>
          </a:ln>
        </p:spPr>
      </p:pic>
      <p:pic>
        <p:nvPicPr>
          <p:cNvPr id="476" name="Google Shape;476;p32"/>
          <p:cNvPicPr preferRelativeResize="0"/>
          <p:nvPr/>
        </p:nvPicPr>
        <p:blipFill rotWithShape="1">
          <a:blip r:embed="rId4">
            <a:alphaModFix/>
          </a:blip>
          <a:srcRect b="0" l="0" r="50342" t="0"/>
          <a:stretch/>
        </p:blipFill>
        <p:spPr>
          <a:xfrm>
            <a:off x="919400" y="2945575"/>
            <a:ext cx="3511649" cy="211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Checking Covariance Non-stationarity</a:t>
            </a:r>
            <a:endParaRPr/>
          </a:p>
        </p:txBody>
      </p:sp>
      <p:sp>
        <p:nvSpPr>
          <p:cNvPr id="482" name="Google Shape;48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83" name="Google Shape;483;p33"/>
          <p:cNvPicPr preferRelativeResize="0"/>
          <p:nvPr/>
        </p:nvPicPr>
        <p:blipFill>
          <a:blip r:embed="rId3">
            <a:alphaModFix/>
          </a:blip>
          <a:stretch>
            <a:fillRect/>
          </a:stretch>
        </p:blipFill>
        <p:spPr>
          <a:xfrm>
            <a:off x="2086159" y="1417925"/>
            <a:ext cx="4971679" cy="3297491"/>
          </a:xfrm>
          <a:prstGeom prst="rect">
            <a:avLst/>
          </a:prstGeom>
          <a:noFill/>
          <a:ln>
            <a:noFill/>
          </a:ln>
        </p:spPr>
      </p:pic>
      <p:sp>
        <p:nvSpPr>
          <p:cNvPr id="484" name="Google Shape;484;p33"/>
          <p:cNvSpPr txBox="1"/>
          <p:nvPr/>
        </p:nvSpPr>
        <p:spPr>
          <a:xfrm>
            <a:off x="3499463" y="1212825"/>
            <a:ext cx="1897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Cov(</a:t>
            </a:r>
            <a:r>
              <a:rPr lang="en"/>
              <a:t>𝑺</a:t>
            </a:r>
            <a:r>
              <a:rPr baseline="-25000" lang="en"/>
              <a:t>1</a:t>
            </a:r>
            <a:r>
              <a:rPr lang="en"/>
              <a:t>, ᐧ)</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Non-stationary GP</a:t>
            </a:r>
            <a:endParaRPr/>
          </a:p>
        </p:txBody>
      </p:sp>
      <p:sp>
        <p:nvSpPr>
          <p:cNvPr id="490" name="Google Shape;49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displaystyle K_{NS}(\mathbf{x}, \mathbf{x}') = \sqrt{\frac{2l_{\mathbf{x}}\l_{\mathbf{x}'}}{l_{\mathbf{x}}^2+l_{\mathbf{x}'}^2}}\cdot \exp\left(-\frac{||\mathbf{x}-\mathbf{x}'||^2}{l_{\mathbf{x}}^2+l_{\mathbf{x}'}^2} \right )" id="491" name="Google Shape;491;p34"/>
          <p:cNvPicPr preferRelativeResize="0"/>
          <p:nvPr/>
        </p:nvPicPr>
        <p:blipFill>
          <a:blip r:embed="rId3">
            <a:alphaModFix/>
          </a:blip>
          <a:stretch>
            <a:fillRect/>
          </a:stretch>
        </p:blipFill>
        <p:spPr>
          <a:xfrm>
            <a:off x="2004500" y="2138401"/>
            <a:ext cx="5135002" cy="866700"/>
          </a:xfrm>
          <a:prstGeom prst="rect">
            <a:avLst/>
          </a:prstGeom>
          <a:noFill/>
          <a:ln>
            <a:noFill/>
          </a:ln>
        </p:spPr>
      </p:pic>
      <p:sp>
        <p:nvSpPr>
          <p:cNvPr id="492" name="Google Shape;492;p34"/>
          <p:cNvSpPr txBox="1"/>
          <p:nvPr>
            <p:ph idx="1" type="body"/>
          </p:nvPr>
        </p:nvSpPr>
        <p:spPr>
          <a:xfrm>
            <a:off x="311700" y="1152475"/>
            <a:ext cx="3040500" cy="57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Plagemann et al.</a:t>
            </a:r>
            <a:r>
              <a:rPr baseline="30000" lang="en"/>
              <a:t>1</a:t>
            </a:r>
            <a:endParaRPr baseline="30000"/>
          </a:p>
        </p:txBody>
      </p:sp>
      <p:sp>
        <p:nvSpPr>
          <p:cNvPr id="493" name="Google Shape;493;p34"/>
          <p:cNvSpPr txBox="1"/>
          <p:nvPr/>
        </p:nvSpPr>
        <p:spPr>
          <a:xfrm>
            <a:off x="156425" y="4703625"/>
            <a:ext cx="7973100" cy="449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en" sz="800">
                <a:solidFill>
                  <a:schemeClr val="dk2"/>
                </a:solidFill>
              </a:rPr>
              <a:t>1. </a:t>
            </a:r>
            <a:r>
              <a:rPr lang="en" sz="800">
                <a:solidFill>
                  <a:schemeClr val="dk2"/>
                </a:solidFill>
              </a:rPr>
              <a:t>Plagemann, Christian, Kristian Kersting, and Wolfram Burgard. "Nonstationary Gaussian process regression using point estimates of local smoothness." Joint European Conference on Machine Learning and Knowledge Discovery in Databases. Springer, Berlin, Heidelberg, 2008.</a:t>
            </a:r>
            <a:endParaRPr/>
          </a:p>
        </p:txBody>
      </p:sp>
      <p:grpSp>
        <p:nvGrpSpPr>
          <p:cNvPr id="494" name="Google Shape;494;p34"/>
          <p:cNvGrpSpPr/>
          <p:nvPr/>
        </p:nvGrpSpPr>
        <p:grpSpPr>
          <a:xfrm>
            <a:off x="3068350" y="3005063"/>
            <a:ext cx="2731500" cy="1049400"/>
            <a:chOff x="3068350" y="3005063"/>
            <a:chExt cx="2731500" cy="1049400"/>
          </a:xfrm>
        </p:grpSpPr>
        <p:sp>
          <p:nvSpPr>
            <p:cNvPr id="495" name="Google Shape;495;p34"/>
            <p:cNvSpPr txBox="1"/>
            <p:nvPr/>
          </p:nvSpPr>
          <p:spPr>
            <a:xfrm>
              <a:off x="3068350" y="3654263"/>
              <a:ext cx="2731500" cy="400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Input depended length scales</a:t>
              </a:r>
              <a:endParaRPr/>
            </a:p>
          </p:txBody>
        </p:sp>
        <p:cxnSp>
          <p:nvCxnSpPr>
            <p:cNvPr id="496" name="Google Shape;496;p34"/>
            <p:cNvCxnSpPr>
              <a:stCxn id="495" idx="0"/>
            </p:cNvCxnSpPr>
            <p:nvPr/>
          </p:nvCxnSpPr>
          <p:spPr>
            <a:xfrm rot="10800000">
              <a:off x="4150300" y="3050663"/>
              <a:ext cx="283800" cy="603600"/>
            </a:xfrm>
            <a:prstGeom prst="straightConnector1">
              <a:avLst/>
            </a:prstGeom>
            <a:noFill/>
            <a:ln cap="flat" cmpd="sng" w="19050">
              <a:solidFill>
                <a:srgbClr val="FF0000"/>
              </a:solidFill>
              <a:prstDash val="solid"/>
              <a:round/>
              <a:headEnd len="med" w="med" type="none"/>
              <a:tailEnd len="med" w="med" type="triangle"/>
            </a:ln>
          </p:spPr>
        </p:cxnSp>
        <p:cxnSp>
          <p:nvCxnSpPr>
            <p:cNvPr id="497" name="Google Shape;497;p34"/>
            <p:cNvCxnSpPr>
              <a:stCxn id="495" idx="0"/>
              <a:endCxn id="491" idx="2"/>
            </p:cNvCxnSpPr>
            <p:nvPr/>
          </p:nvCxnSpPr>
          <p:spPr>
            <a:xfrm flipH="1" rot="10800000">
              <a:off x="4434100" y="3005063"/>
              <a:ext cx="138000" cy="649200"/>
            </a:xfrm>
            <a:prstGeom prst="straightConnector1">
              <a:avLst/>
            </a:prstGeom>
            <a:noFill/>
            <a:ln cap="flat" cmpd="sng" w="19050">
              <a:solidFill>
                <a:srgbClr val="FF0000"/>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35"/>
          <p:cNvPicPr preferRelativeResize="0"/>
          <p:nvPr/>
        </p:nvPicPr>
        <p:blipFill>
          <a:blip r:embed="rId3">
            <a:alphaModFix/>
          </a:blip>
          <a:stretch>
            <a:fillRect/>
          </a:stretch>
        </p:blipFill>
        <p:spPr>
          <a:xfrm>
            <a:off x="781100" y="2181488"/>
            <a:ext cx="7581800" cy="2263487"/>
          </a:xfrm>
          <a:prstGeom prst="rect">
            <a:avLst/>
          </a:prstGeom>
          <a:noFill/>
          <a:ln>
            <a:noFill/>
          </a:ln>
        </p:spPr>
      </p:pic>
      <p:sp>
        <p:nvSpPr>
          <p:cNvPr id="503" name="Google Shape;50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Non-stationary GP</a:t>
            </a:r>
            <a:endParaRPr/>
          </a:p>
        </p:txBody>
      </p:sp>
      <p:pic>
        <p:nvPicPr>
          <p:cNvPr descr="\mathcal{GP}_y \sim \mathcal{N}(\mathbf{0}, K_{NS})" id="504" name="Google Shape;504;p35"/>
          <p:cNvPicPr preferRelativeResize="0"/>
          <p:nvPr/>
        </p:nvPicPr>
        <p:blipFill>
          <a:blip r:embed="rId4">
            <a:alphaModFix/>
          </a:blip>
          <a:stretch>
            <a:fillRect/>
          </a:stretch>
        </p:blipFill>
        <p:spPr>
          <a:xfrm>
            <a:off x="1250500" y="1365700"/>
            <a:ext cx="2493147" cy="344825"/>
          </a:xfrm>
          <a:prstGeom prst="rect">
            <a:avLst/>
          </a:prstGeom>
          <a:noFill/>
          <a:ln>
            <a:noFill/>
          </a:ln>
        </p:spPr>
      </p:pic>
      <p:pic>
        <p:nvPicPr>
          <p:cNvPr descr="f(\mathbf{x}) = l_\mathbf{x}, \mathcal{GP}_l \sim \mathcal{N}(\mathbf{0}, K_S)" id="505" name="Google Shape;505;p35"/>
          <p:cNvPicPr preferRelativeResize="0"/>
          <p:nvPr/>
        </p:nvPicPr>
        <p:blipFill>
          <a:blip r:embed="rId5">
            <a:alphaModFix/>
          </a:blip>
          <a:stretch>
            <a:fillRect/>
          </a:stretch>
        </p:blipFill>
        <p:spPr>
          <a:xfrm>
            <a:off x="4735563" y="1365688"/>
            <a:ext cx="3832125" cy="344825"/>
          </a:xfrm>
          <a:prstGeom prst="rect">
            <a:avLst/>
          </a:prstGeom>
          <a:noFill/>
          <a:ln>
            <a:noFill/>
          </a:ln>
        </p:spPr>
      </p:pic>
      <p:cxnSp>
        <p:nvCxnSpPr>
          <p:cNvPr id="506" name="Google Shape;506;p35"/>
          <p:cNvCxnSpPr/>
          <p:nvPr/>
        </p:nvCxnSpPr>
        <p:spPr>
          <a:xfrm>
            <a:off x="1684950" y="1862300"/>
            <a:ext cx="815700" cy="1188300"/>
          </a:xfrm>
          <a:prstGeom prst="straightConnector1">
            <a:avLst/>
          </a:prstGeom>
          <a:noFill/>
          <a:ln cap="flat" cmpd="sng" w="19050">
            <a:solidFill>
              <a:srgbClr val="FF0000"/>
            </a:solidFill>
            <a:prstDash val="solid"/>
            <a:round/>
            <a:headEnd len="med" w="med" type="none"/>
            <a:tailEnd len="med" w="med" type="triangle"/>
          </a:ln>
        </p:spPr>
      </p:cxnSp>
      <p:cxnSp>
        <p:nvCxnSpPr>
          <p:cNvPr id="507" name="Google Shape;507;p35"/>
          <p:cNvCxnSpPr>
            <a:stCxn id="505" idx="2"/>
          </p:cNvCxnSpPr>
          <p:nvPr/>
        </p:nvCxnSpPr>
        <p:spPr>
          <a:xfrm flipH="1">
            <a:off x="5622325" y="1710513"/>
            <a:ext cx="1029300" cy="719400"/>
          </a:xfrm>
          <a:prstGeom prst="straightConnector1">
            <a:avLst/>
          </a:prstGeom>
          <a:noFill/>
          <a:ln cap="flat" cmpd="sng" w="19050">
            <a:solidFill>
              <a:srgbClr val="FF0000"/>
            </a:solidFill>
            <a:prstDash val="solid"/>
            <a:round/>
            <a:headEnd len="med" w="med" type="none"/>
            <a:tailEnd len="med" w="med" type="triangle"/>
          </a:ln>
        </p:spPr>
      </p:cxnSp>
      <p:cxnSp>
        <p:nvCxnSpPr>
          <p:cNvPr id="508" name="Google Shape;508;p35"/>
          <p:cNvCxnSpPr>
            <a:stCxn id="505" idx="2"/>
          </p:cNvCxnSpPr>
          <p:nvPr/>
        </p:nvCxnSpPr>
        <p:spPr>
          <a:xfrm flipH="1">
            <a:off x="6136825" y="1710513"/>
            <a:ext cx="514800" cy="772500"/>
          </a:xfrm>
          <a:prstGeom prst="straightConnector1">
            <a:avLst/>
          </a:prstGeom>
          <a:noFill/>
          <a:ln cap="flat" cmpd="sng" w="19050">
            <a:solidFill>
              <a:srgbClr val="FF0000"/>
            </a:solidFill>
            <a:prstDash val="solid"/>
            <a:round/>
            <a:headEnd len="med" w="med" type="none"/>
            <a:tailEnd len="med" w="med" type="triangle"/>
          </a:ln>
        </p:spPr>
      </p:cxnSp>
      <p:cxnSp>
        <p:nvCxnSpPr>
          <p:cNvPr id="509" name="Google Shape;509;p35"/>
          <p:cNvCxnSpPr>
            <a:stCxn id="505" idx="2"/>
          </p:cNvCxnSpPr>
          <p:nvPr/>
        </p:nvCxnSpPr>
        <p:spPr>
          <a:xfrm>
            <a:off x="6651625" y="1710513"/>
            <a:ext cx="17100" cy="879000"/>
          </a:xfrm>
          <a:prstGeom prst="straightConnector1">
            <a:avLst/>
          </a:prstGeom>
          <a:noFill/>
          <a:ln cap="flat" cmpd="sng" w="19050">
            <a:solidFill>
              <a:srgbClr val="FF0000"/>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Scalability</a:t>
            </a:r>
            <a:endParaRPr/>
          </a:p>
        </p:txBody>
      </p:sp>
      <p:sp>
        <p:nvSpPr>
          <p:cNvPr id="515" name="Google Shape;515;p36"/>
          <p:cNvSpPr txBox="1"/>
          <p:nvPr>
            <p:ph idx="1" type="body"/>
          </p:nvPr>
        </p:nvSpPr>
        <p:spPr>
          <a:xfrm>
            <a:off x="311700" y="1152475"/>
            <a:ext cx="8520600" cy="1005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Cost of GP training: O(n^3), memory required: O(n^2)</a:t>
            </a:r>
            <a:endParaRPr/>
          </a:p>
          <a:p>
            <a:pPr indent="-342900" lvl="0" marL="457200" rtl="0" algn="l">
              <a:spcBef>
                <a:spcPts val="0"/>
              </a:spcBef>
              <a:spcAft>
                <a:spcPts val="0"/>
              </a:spcAft>
              <a:buSzPts val="1800"/>
              <a:buChar char="●"/>
            </a:pPr>
            <a:r>
              <a:rPr lang="en"/>
              <a:t>Cost of Batch GP training: O(nm^2), memory required: O(m^2), m: batch size</a:t>
            </a:r>
            <a:endParaRPr sz="1300">
              <a:latin typeface="Times New Roman"/>
              <a:ea typeface="Times New Roman"/>
              <a:cs typeface="Times New Roman"/>
              <a:sym typeface="Times New Roman"/>
            </a:endParaRPr>
          </a:p>
        </p:txBody>
      </p:sp>
      <p:sp>
        <p:nvSpPr>
          <p:cNvPr id="516" name="Google Shape;51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517" name="Google Shape;517;p36"/>
          <p:cNvGrpSpPr/>
          <p:nvPr/>
        </p:nvGrpSpPr>
        <p:grpSpPr>
          <a:xfrm>
            <a:off x="311700" y="2157475"/>
            <a:ext cx="8216475" cy="2384975"/>
            <a:chOff x="217900" y="2571750"/>
            <a:chExt cx="8216475" cy="2384975"/>
          </a:xfrm>
        </p:grpSpPr>
        <p:pic>
          <p:nvPicPr>
            <p:cNvPr id="518" name="Google Shape;518;p36"/>
            <p:cNvPicPr preferRelativeResize="0"/>
            <p:nvPr/>
          </p:nvPicPr>
          <p:blipFill>
            <a:blip r:embed="rId3">
              <a:alphaModFix/>
            </a:blip>
            <a:stretch>
              <a:fillRect/>
            </a:stretch>
          </p:blipFill>
          <p:spPr>
            <a:xfrm>
              <a:off x="709600" y="2689775"/>
              <a:ext cx="7724775" cy="2266950"/>
            </a:xfrm>
            <a:prstGeom prst="rect">
              <a:avLst/>
            </a:prstGeom>
            <a:noFill/>
            <a:ln>
              <a:noFill/>
            </a:ln>
          </p:spPr>
        </p:pic>
        <p:sp>
          <p:nvSpPr>
            <p:cNvPr id="519" name="Google Shape;519;p36"/>
            <p:cNvSpPr txBox="1"/>
            <p:nvPr/>
          </p:nvSpPr>
          <p:spPr>
            <a:xfrm>
              <a:off x="217900" y="2571750"/>
              <a:ext cx="7566600" cy="307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1200"/>
                </a:spcAft>
                <a:buNone/>
              </a:pPr>
              <a:r>
                <a:rPr lang="en" sz="800">
                  <a:solidFill>
                    <a:schemeClr val="dk2"/>
                  </a:solidFill>
                  <a:latin typeface="Times New Roman"/>
                  <a:ea typeface="Times New Roman"/>
                  <a:cs typeface="Times New Roman"/>
                  <a:sym typeface="Times New Roman"/>
                </a:rPr>
                <a:t>Chen, Hao, et al. "Stochastic gradient descent in correlated settings: A study on gaussian processes." Advances in Neural Information Processing Systems 33 (2020).</a:t>
              </a:r>
              <a:endParaRPr sz="800">
                <a:solidFill>
                  <a:schemeClr val="dk2"/>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0" st="0"/>
                                            </p:txEl>
                                          </p:spTgt>
                                        </p:tgtEl>
                                        <p:attrNameLst>
                                          <p:attrName>style.visibility</p:attrName>
                                        </p:attrNameLst>
                                      </p:cBhvr>
                                      <p:to>
                                        <p:strVal val="visible"/>
                                      </p:to>
                                    </p:set>
                                    <p:animEffect filter="fade" transition="in">
                                      <p:cBhvr>
                                        <p:cTn dur="1"/>
                                        <p:tgtEl>
                                          <p:spTgt spid="5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xEl>
                                              <p:pRg end="1" st="1"/>
                                            </p:txEl>
                                          </p:spTgt>
                                        </p:tgtEl>
                                        <p:attrNameLst>
                                          <p:attrName>style.visibility</p:attrName>
                                        </p:attrNameLst>
                                      </p:cBhvr>
                                      <p:to>
                                        <p:strVal val="visible"/>
                                      </p:to>
                                    </p:set>
                                    <p:animEffect filter="fade" transition="in">
                                      <p:cBhvr>
                                        <p:cTn dur="1"/>
                                        <p:tgtEl>
                                          <p:spTgt spid="5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&amp; Experimental setup</a:t>
            </a:r>
            <a:endParaRPr/>
          </a:p>
        </p:txBody>
      </p:sp>
      <p:sp>
        <p:nvSpPr>
          <p:cNvPr id="525" name="Google Shape;525;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Hourly granularity</a:t>
            </a:r>
            <a:endParaRPr/>
          </a:p>
          <a:p>
            <a:pPr indent="-342900" lvl="0" marL="457200" rtl="0" algn="l">
              <a:spcBef>
                <a:spcPts val="0"/>
              </a:spcBef>
              <a:spcAft>
                <a:spcPts val="0"/>
              </a:spcAft>
              <a:buSzPts val="1800"/>
              <a:buChar char="●"/>
            </a:pPr>
            <a:r>
              <a:rPr lang="en"/>
              <a:t>Datasets</a:t>
            </a:r>
            <a:endParaRPr/>
          </a:p>
          <a:p>
            <a:pPr indent="-317500" lvl="1" marL="914400" rtl="0" algn="l">
              <a:spcBef>
                <a:spcPts val="0"/>
              </a:spcBef>
              <a:spcAft>
                <a:spcPts val="0"/>
              </a:spcAft>
              <a:buSzPts val="1400"/>
              <a:buChar char="○"/>
            </a:pPr>
            <a:r>
              <a:rPr lang="en"/>
              <a:t>Beijing</a:t>
            </a:r>
            <a:r>
              <a:rPr baseline="30000" lang="en"/>
              <a:t>1</a:t>
            </a:r>
            <a:r>
              <a:rPr lang="en"/>
              <a:t> </a:t>
            </a:r>
            <a:r>
              <a:rPr lang="en"/>
              <a:t>                         : 36 stations : March 2015</a:t>
            </a:r>
            <a:endParaRPr/>
          </a:p>
          <a:p>
            <a:pPr indent="-317500" lvl="1" marL="914400" rtl="0" algn="l">
              <a:spcBef>
                <a:spcPts val="0"/>
              </a:spcBef>
              <a:spcAft>
                <a:spcPts val="0"/>
              </a:spcAft>
              <a:buSzPts val="1400"/>
              <a:buChar char="○"/>
            </a:pPr>
            <a:r>
              <a:rPr lang="en"/>
              <a:t>London</a:t>
            </a:r>
            <a:r>
              <a:rPr baseline="30000" lang="en"/>
              <a:t>2</a:t>
            </a:r>
            <a:r>
              <a:rPr lang="en"/>
              <a:t> (KDD Cup 18) : 24 stations : May 2017</a:t>
            </a:r>
            <a:endParaRPr/>
          </a:p>
          <a:p>
            <a:pPr indent="-342900" lvl="0" marL="457200" rtl="0" algn="l">
              <a:spcBef>
                <a:spcPts val="0"/>
              </a:spcBef>
              <a:spcAft>
                <a:spcPts val="0"/>
              </a:spcAft>
              <a:buSzPts val="1800"/>
              <a:buChar char="●"/>
            </a:pPr>
            <a:r>
              <a:rPr lang="en"/>
              <a:t>Missing data is filled temporally</a:t>
            </a:r>
            <a:endParaRPr/>
          </a:p>
          <a:p>
            <a:pPr indent="-342900" lvl="0" marL="457200" rtl="0" algn="l">
              <a:spcBef>
                <a:spcPts val="0"/>
              </a:spcBef>
              <a:spcAft>
                <a:spcPts val="0"/>
              </a:spcAft>
              <a:buSzPts val="1800"/>
              <a:buChar char="●"/>
            </a:pPr>
            <a:r>
              <a:rPr lang="en"/>
              <a:t>Data scaled to mean 0, std 1</a:t>
            </a:r>
            <a:endParaRPr/>
          </a:p>
          <a:p>
            <a:pPr indent="-342900" lvl="0" marL="457200" rtl="0" algn="l">
              <a:spcBef>
                <a:spcPts val="0"/>
              </a:spcBef>
              <a:spcAft>
                <a:spcPts val="0"/>
              </a:spcAft>
              <a:buSzPts val="1800"/>
              <a:buChar char="●"/>
            </a:pPr>
            <a:r>
              <a:rPr lang="en"/>
              <a:t>K-Fold cross-validation</a:t>
            </a:r>
            <a:endParaRPr/>
          </a:p>
        </p:txBody>
      </p:sp>
      <p:sp>
        <p:nvSpPr>
          <p:cNvPr id="526" name="Google Shape;52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7" name="Google Shape;527;p37"/>
          <p:cNvSpPr txBox="1"/>
          <p:nvPr/>
        </p:nvSpPr>
        <p:spPr>
          <a:xfrm>
            <a:off x="61350" y="4362575"/>
            <a:ext cx="9021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800">
                <a:solidFill>
                  <a:schemeClr val="dk1"/>
                </a:solidFill>
              </a:rPr>
              <a:t>1</a:t>
            </a:r>
            <a:r>
              <a:rPr lang="en" sz="800">
                <a:solidFill>
                  <a:schemeClr val="dk1"/>
                </a:solidFill>
              </a:rPr>
              <a:t>Cheng, W., Shen, Y., Zhu, Y., &amp; Huang, L. (2018). A Neural Attention Model for Urban Air Quality Inference: Learning the Weights of Monitoring Stations. Proceedings of the AAAI Conference on Artificial Intelligence, 32(1).</a:t>
            </a:r>
            <a:endParaRPr sz="800">
              <a:solidFill>
                <a:schemeClr val="dk1"/>
              </a:solidFill>
            </a:endParaRPr>
          </a:p>
        </p:txBody>
      </p:sp>
      <p:sp>
        <p:nvSpPr>
          <p:cNvPr id="528" name="Google Shape;528;p37"/>
          <p:cNvSpPr txBox="1"/>
          <p:nvPr/>
        </p:nvSpPr>
        <p:spPr>
          <a:xfrm>
            <a:off x="61350" y="4703625"/>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800">
                <a:solidFill>
                  <a:schemeClr val="dk1"/>
                </a:solidFill>
              </a:rPr>
              <a:t>2</a:t>
            </a:r>
            <a:r>
              <a:rPr lang="en" sz="800">
                <a:solidFill>
                  <a:schemeClr val="dk1"/>
                </a:solidFill>
              </a:rPr>
              <a:t>https://www.kdd.org/kdd2018/kdd-cup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animEffect filter="fade" transition="in">
                                      <p:cBhvr>
                                        <p:cTn dur="1"/>
                                        <p:tgtEl>
                                          <p:spTgt spid="5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1" st="1"/>
                                            </p:txEl>
                                          </p:spTgt>
                                        </p:tgtEl>
                                        <p:attrNameLst>
                                          <p:attrName>style.visibility</p:attrName>
                                        </p:attrNameLst>
                                      </p:cBhvr>
                                      <p:to>
                                        <p:strVal val="visible"/>
                                      </p:to>
                                    </p:set>
                                    <p:animEffect filter="fade" transition="in">
                                      <p:cBhvr>
                                        <p:cTn dur="1"/>
                                        <p:tgtEl>
                                          <p:spTgt spid="5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2" st="2"/>
                                            </p:txEl>
                                          </p:spTgt>
                                        </p:tgtEl>
                                        <p:attrNameLst>
                                          <p:attrName>style.visibility</p:attrName>
                                        </p:attrNameLst>
                                      </p:cBhvr>
                                      <p:to>
                                        <p:strVal val="visible"/>
                                      </p:to>
                                    </p:set>
                                    <p:animEffect filter="fade" transition="in">
                                      <p:cBhvr>
                                        <p:cTn dur="1"/>
                                        <p:tgtEl>
                                          <p:spTgt spid="5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3" st="3"/>
                                            </p:txEl>
                                          </p:spTgt>
                                        </p:tgtEl>
                                        <p:attrNameLst>
                                          <p:attrName>style.visibility</p:attrName>
                                        </p:attrNameLst>
                                      </p:cBhvr>
                                      <p:to>
                                        <p:strVal val="visible"/>
                                      </p:to>
                                    </p:set>
                                    <p:animEffect filter="fade" transition="in">
                                      <p:cBhvr>
                                        <p:cTn dur="1"/>
                                        <p:tgtEl>
                                          <p:spTgt spid="5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4" st="4"/>
                                            </p:txEl>
                                          </p:spTgt>
                                        </p:tgtEl>
                                        <p:attrNameLst>
                                          <p:attrName>style.visibility</p:attrName>
                                        </p:attrNameLst>
                                      </p:cBhvr>
                                      <p:to>
                                        <p:strVal val="visible"/>
                                      </p:to>
                                    </p:set>
                                    <p:animEffect filter="fade" transition="in">
                                      <p:cBhvr>
                                        <p:cTn dur="1"/>
                                        <p:tgtEl>
                                          <p:spTgt spid="5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5" st="5"/>
                                            </p:txEl>
                                          </p:spTgt>
                                        </p:tgtEl>
                                        <p:attrNameLst>
                                          <p:attrName>style.visibility</p:attrName>
                                        </p:attrNameLst>
                                      </p:cBhvr>
                                      <p:to>
                                        <p:strVal val="visible"/>
                                      </p:to>
                                    </p:set>
                                    <p:animEffect filter="fade" transition="in">
                                      <p:cBhvr>
                                        <p:cTn dur="1"/>
                                        <p:tgtEl>
                                          <p:spTgt spid="5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xEl>
                                              <p:pRg end="6" st="6"/>
                                            </p:txEl>
                                          </p:spTgt>
                                        </p:tgtEl>
                                        <p:attrNameLst>
                                          <p:attrName>style.visibility</p:attrName>
                                        </p:attrNameLst>
                                      </p:cBhvr>
                                      <p:to>
                                        <p:strVal val="visible"/>
                                      </p:to>
                                    </p:set>
                                    <p:animEffect filter="fade" transition="in">
                                      <p:cBhvr>
                                        <p:cTn dur="1"/>
                                        <p:tgtEl>
                                          <p:spTgt spid="52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Baselines</a:t>
            </a:r>
            <a:endParaRPr/>
          </a:p>
        </p:txBody>
      </p:sp>
      <p:sp>
        <p:nvSpPr>
          <p:cNvPr id="534" name="Google Shape;53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Random Forest Regressor</a:t>
            </a:r>
            <a:endParaRPr/>
          </a:p>
          <a:p>
            <a:pPr indent="-342900" lvl="0" marL="457200" rtl="0" algn="l">
              <a:spcBef>
                <a:spcPts val="0"/>
              </a:spcBef>
              <a:spcAft>
                <a:spcPts val="0"/>
              </a:spcAft>
              <a:buSzPts val="1800"/>
              <a:buChar char="●"/>
            </a:pPr>
            <a:r>
              <a:rPr lang="en"/>
              <a:t>IDW (Inverse Distance Weighting)</a:t>
            </a:r>
            <a:endParaRPr/>
          </a:p>
          <a:p>
            <a:pPr indent="-342900" lvl="0" marL="457200" rtl="0" algn="l">
              <a:spcBef>
                <a:spcPts val="0"/>
              </a:spcBef>
              <a:spcAft>
                <a:spcPts val="0"/>
              </a:spcAft>
              <a:buSzPts val="1800"/>
              <a:buChar char="●"/>
            </a:pPr>
            <a:r>
              <a:rPr lang="en"/>
              <a:t>XGBoost</a:t>
            </a:r>
            <a:endParaRPr baseline="30000"/>
          </a:p>
          <a:p>
            <a:pPr indent="-342900" lvl="0" marL="457200" rtl="0" algn="l">
              <a:spcBef>
                <a:spcPts val="0"/>
              </a:spcBef>
              <a:spcAft>
                <a:spcPts val="0"/>
              </a:spcAft>
              <a:buSzPts val="1800"/>
              <a:buChar char="●"/>
            </a:pPr>
            <a:r>
              <a:rPr lang="en"/>
              <a:t>K-Nearest Neighbors </a:t>
            </a:r>
            <a:endParaRPr/>
          </a:p>
          <a:p>
            <a:pPr indent="-342900" lvl="0" marL="457200" rtl="0" algn="l">
              <a:spcBef>
                <a:spcPts val="0"/>
              </a:spcBef>
              <a:spcAft>
                <a:spcPts val="0"/>
              </a:spcAft>
              <a:buSzPts val="1800"/>
              <a:buChar char="●"/>
            </a:pPr>
            <a:r>
              <a:rPr lang="en"/>
              <a:t>ADAIN (Attentional Deep Air Quality Inference Network)</a:t>
            </a:r>
            <a:r>
              <a:rPr baseline="30000" lang="en"/>
              <a:t>1</a:t>
            </a:r>
            <a:r>
              <a:rPr lang="en"/>
              <a:t> - AAAI ‘18</a:t>
            </a:r>
            <a:endParaRPr baseline="30000"/>
          </a:p>
        </p:txBody>
      </p:sp>
      <p:sp>
        <p:nvSpPr>
          <p:cNvPr id="535" name="Google Shape;53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6" name="Google Shape;536;p38"/>
          <p:cNvSpPr txBox="1"/>
          <p:nvPr/>
        </p:nvSpPr>
        <p:spPr>
          <a:xfrm>
            <a:off x="183800" y="4343100"/>
            <a:ext cx="734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800"/>
              <a:t>1</a:t>
            </a:r>
            <a:r>
              <a:rPr lang="en" sz="800"/>
              <a:t>Cheng, W., Shen, Y., Zhu, Y., &amp; Huang, L. (2018). A Neural Attention Model for Urban Air Quality Inference: Learning the Weights of Monitoring Stations. Proceedings of the AAAI Conference on Artificial Intelligence, 32(1)</a:t>
            </a:r>
            <a:endParaRPr sz="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Beijing dataset</a:t>
            </a:r>
            <a:endParaRPr/>
          </a:p>
        </p:txBody>
      </p:sp>
      <p:sp>
        <p:nvSpPr>
          <p:cNvPr id="542" name="Google Shape;54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43" name="Google Shape;543;p39"/>
          <p:cNvPicPr preferRelativeResize="0"/>
          <p:nvPr/>
        </p:nvPicPr>
        <p:blipFill>
          <a:blip r:embed="rId3">
            <a:alphaModFix/>
          </a:blip>
          <a:stretch>
            <a:fillRect/>
          </a:stretch>
        </p:blipFill>
        <p:spPr>
          <a:xfrm>
            <a:off x="1633538" y="1343025"/>
            <a:ext cx="5876925" cy="2457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London dataset</a:t>
            </a:r>
            <a:endParaRPr/>
          </a:p>
        </p:txBody>
      </p:sp>
      <p:sp>
        <p:nvSpPr>
          <p:cNvPr id="549" name="Google Shape;549;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50" name="Google Shape;550;p40"/>
          <p:cNvPicPr preferRelativeResize="0"/>
          <p:nvPr/>
        </p:nvPicPr>
        <p:blipFill>
          <a:blip r:embed="rId3">
            <a:alphaModFix/>
          </a:blip>
          <a:stretch>
            <a:fillRect/>
          </a:stretch>
        </p:blipFill>
        <p:spPr>
          <a:xfrm>
            <a:off x="1614488" y="1328738"/>
            <a:ext cx="5915025" cy="2486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Predictions</a:t>
            </a:r>
            <a:endParaRPr/>
          </a:p>
        </p:txBody>
      </p:sp>
      <p:sp>
        <p:nvSpPr>
          <p:cNvPr id="556" name="Google Shape;556;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7" name="Google Shape;557;p41"/>
          <p:cNvSpPr/>
          <p:nvPr/>
        </p:nvSpPr>
        <p:spPr>
          <a:xfrm>
            <a:off x="4560700" y="2090975"/>
            <a:ext cx="548700" cy="49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8" name="Google Shape;558;p41"/>
          <p:cNvPicPr preferRelativeResize="0"/>
          <p:nvPr/>
        </p:nvPicPr>
        <p:blipFill rotWithShape="1">
          <a:blip r:embed="rId3">
            <a:alphaModFix/>
          </a:blip>
          <a:srcRect b="66458" l="0" r="0" t="0"/>
          <a:stretch/>
        </p:blipFill>
        <p:spPr>
          <a:xfrm>
            <a:off x="333200" y="2090984"/>
            <a:ext cx="7616776" cy="1846836"/>
          </a:xfrm>
          <a:prstGeom prst="rect">
            <a:avLst/>
          </a:prstGeom>
          <a:noFill/>
          <a:ln>
            <a:noFill/>
          </a:ln>
        </p:spPr>
      </p:pic>
      <p:pic>
        <p:nvPicPr>
          <p:cNvPr id="559" name="Google Shape;559;p41"/>
          <p:cNvPicPr preferRelativeResize="0"/>
          <p:nvPr/>
        </p:nvPicPr>
        <p:blipFill rotWithShape="1">
          <a:blip r:embed="rId3">
            <a:alphaModFix/>
          </a:blip>
          <a:srcRect b="5629" l="36198" r="24044" t="87979"/>
          <a:stretch/>
        </p:blipFill>
        <p:spPr>
          <a:xfrm>
            <a:off x="2921200" y="3650650"/>
            <a:ext cx="3387600" cy="393601"/>
          </a:xfrm>
          <a:prstGeom prst="rect">
            <a:avLst/>
          </a:prstGeom>
          <a:noFill/>
          <a:ln>
            <a:noFill/>
          </a:ln>
        </p:spPr>
      </p:pic>
      <p:pic>
        <p:nvPicPr>
          <p:cNvPr id="560" name="Google Shape;560;p41"/>
          <p:cNvPicPr preferRelativeResize="0"/>
          <p:nvPr/>
        </p:nvPicPr>
        <p:blipFill rotWithShape="1">
          <a:blip r:embed="rId3">
            <a:alphaModFix/>
          </a:blip>
          <a:srcRect b="51469" l="64925" r="7389" t="35187"/>
          <a:stretch/>
        </p:blipFill>
        <p:spPr>
          <a:xfrm>
            <a:off x="6451875" y="1765700"/>
            <a:ext cx="2358924" cy="821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Particulate</a:t>
            </a:r>
            <a:r>
              <a:rPr lang="en"/>
              <a:t> Matter : 2.5 microns (PM</a:t>
            </a:r>
            <a:r>
              <a:rPr baseline="-25000" lang="en"/>
              <a:t>2.5</a:t>
            </a:r>
            <a:r>
              <a:rPr lang="en"/>
              <a:t>)</a:t>
            </a:r>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2" name="Google Shape;72;p15"/>
          <p:cNvPicPr preferRelativeResize="0"/>
          <p:nvPr/>
        </p:nvPicPr>
        <p:blipFill>
          <a:blip r:embed="rId3">
            <a:alphaModFix/>
          </a:blip>
          <a:stretch>
            <a:fillRect/>
          </a:stretch>
        </p:blipFill>
        <p:spPr>
          <a:xfrm>
            <a:off x="170123" y="1624673"/>
            <a:ext cx="4401876" cy="3072151"/>
          </a:xfrm>
          <a:prstGeom prst="rect">
            <a:avLst/>
          </a:prstGeom>
          <a:noFill/>
          <a:ln>
            <a:noFill/>
          </a:ln>
        </p:spPr>
      </p:pic>
      <p:sp>
        <p:nvSpPr>
          <p:cNvPr id="73" name="Google Shape;73;p15"/>
          <p:cNvSpPr txBox="1"/>
          <p:nvPr/>
        </p:nvSpPr>
        <p:spPr>
          <a:xfrm>
            <a:off x="170125" y="4696825"/>
            <a:ext cx="3652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src:</a:t>
            </a:r>
            <a:r>
              <a:rPr lang="en" sz="800"/>
              <a:t>https://www.epa.gov/pm-pollution/particulate-matter-pm-basics</a:t>
            </a:r>
            <a:endParaRPr sz="800"/>
          </a:p>
        </p:txBody>
      </p:sp>
      <p:sp>
        <p:nvSpPr>
          <p:cNvPr id="74" name="Google Shape;74;p15"/>
          <p:cNvSpPr txBox="1"/>
          <p:nvPr/>
        </p:nvSpPr>
        <p:spPr>
          <a:xfrm>
            <a:off x="4572000" y="4644475"/>
            <a:ext cx="3771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src:</a:t>
            </a:r>
            <a:r>
              <a:rPr lang="en" sz="800"/>
              <a:t>https://mypositiveparenting.org/2019/11/21/air-pollution-and-health/</a:t>
            </a:r>
            <a:endParaRPr sz="800"/>
          </a:p>
        </p:txBody>
      </p:sp>
      <p:pic>
        <p:nvPicPr>
          <p:cNvPr id="75" name="Google Shape;75;p15"/>
          <p:cNvPicPr preferRelativeResize="0"/>
          <p:nvPr/>
        </p:nvPicPr>
        <p:blipFill>
          <a:blip r:embed="rId4">
            <a:alphaModFix/>
          </a:blip>
          <a:stretch>
            <a:fillRect/>
          </a:stretch>
        </p:blipFill>
        <p:spPr>
          <a:xfrm>
            <a:off x="4571999" y="1905038"/>
            <a:ext cx="4267202" cy="2511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 Effect of Automatic </a:t>
            </a:r>
            <a:r>
              <a:rPr lang="en"/>
              <a:t>Relevance</a:t>
            </a:r>
            <a:r>
              <a:rPr lang="en"/>
              <a:t> Determination</a:t>
            </a:r>
            <a:endParaRPr/>
          </a:p>
        </p:txBody>
      </p:sp>
      <p:sp>
        <p:nvSpPr>
          <p:cNvPr id="566" name="Google Shape;566;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67" name="Google Shape;567;p42"/>
          <p:cNvPicPr preferRelativeResize="0"/>
          <p:nvPr/>
        </p:nvPicPr>
        <p:blipFill rotWithShape="1">
          <a:blip r:embed="rId3">
            <a:alphaModFix/>
          </a:blip>
          <a:srcRect b="9730" l="0" r="0" t="0"/>
          <a:stretch/>
        </p:blipFill>
        <p:spPr>
          <a:xfrm>
            <a:off x="617650" y="1170125"/>
            <a:ext cx="7908698" cy="3015625"/>
          </a:xfrm>
          <a:prstGeom prst="rect">
            <a:avLst/>
          </a:prstGeom>
          <a:noFill/>
          <a:ln>
            <a:noFill/>
          </a:ln>
        </p:spPr>
      </p:pic>
      <p:pic>
        <p:nvPicPr>
          <p:cNvPr id="568" name="Google Shape;568;p42"/>
          <p:cNvPicPr preferRelativeResize="0"/>
          <p:nvPr/>
        </p:nvPicPr>
        <p:blipFill>
          <a:blip r:embed="rId4">
            <a:alphaModFix/>
          </a:blip>
          <a:stretch>
            <a:fillRect/>
          </a:stretch>
        </p:blipFill>
        <p:spPr>
          <a:xfrm>
            <a:off x="3572975" y="4184154"/>
            <a:ext cx="548700" cy="401996"/>
          </a:xfrm>
          <a:prstGeom prst="rect">
            <a:avLst/>
          </a:prstGeom>
          <a:noFill/>
          <a:ln>
            <a:noFill/>
          </a:ln>
        </p:spPr>
      </p:pic>
      <p:pic>
        <p:nvPicPr>
          <p:cNvPr id="569" name="Google Shape;569;p42"/>
          <p:cNvPicPr preferRelativeResize="0"/>
          <p:nvPr/>
        </p:nvPicPr>
        <p:blipFill>
          <a:blip r:embed="rId5">
            <a:alphaModFix/>
          </a:blip>
          <a:stretch>
            <a:fillRect/>
          </a:stretch>
        </p:blipFill>
        <p:spPr>
          <a:xfrm>
            <a:off x="4471425" y="4184150"/>
            <a:ext cx="201150" cy="401999"/>
          </a:xfrm>
          <a:prstGeom prst="rect">
            <a:avLst/>
          </a:prstGeom>
          <a:noFill/>
          <a:ln>
            <a:noFill/>
          </a:ln>
        </p:spPr>
      </p:pic>
      <p:pic>
        <p:nvPicPr>
          <p:cNvPr id="570" name="Google Shape;570;p42"/>
          <p:cNvPicPr preferRelativeResize="0"/>
          <p:nvPr/>
        </p:nvPicPr>
        <p:blipFill>
          <a:blip r:embed="rId6">
            <a:alphaModFix/>
          </a:blip>
          <a:stretch>
            <a:fillRect/>
          </a:stretch>
        </p:blipFill>
        <p:spPr>
          <a:xfrm>
            <a:off x="5165688" y="4184150"/>
            <a:ext cx="402001" cy="402001"/>
          </a:xfrm>
          <a:prstGeom prst="rect">
            <a:avLst/>
          </a:prstGeom>
          <a:noFill/>
          <a:ln>
            <a:noFill/>
          </a:ln>
        </p:spPr>
      </p:pic>
      <p:pic>
        <p:nvPicPr>
          <p:cNvPr id="571" name="Google Shape;571;p42"/>
          <p:cNvPicPr preferRelativeResize="0"/>
          <p:nvPr/>
        </p:nvPicPr>
        <p:blipFill>
          <a:blip r:embed="rId7">
            <a:alphaModFix/>
          </a:blip>
          <a:stretch>
            <a:fillRect/>
          </a:stretch>
        </p:blipFill>
        <p:spPr>
          <a:xfrm>
            <a:off x="6611725" y="4180429"/>
            <a:ext cx="465674" cy="409447"/>
          </a:xfrm>
          <a:prstGeom prst="rect">
            <a:avLst/>
          </a:prstGeom>
          <a:noFill/>
          <a:ln>
            <a:noFill/>
          </a:ln>
        </p:spPr>
      </p:pic>
      <p:pic>
        <p:nvPicPr>
          <p:cNvPr id="572" name="Google Shape;572;p42"/>
          <p:cNvPicPr preferRelativeResize="0"/>
          <p:nvPr/>
        </p:nvPicPr>
        <p:blipFill>
          <a:blip r:embed="rId8">
            <a:alphaModFix/>
          </a:blip>
          <a:stretch>
            <a:fillRect/>
          </a:stretch>
        </p:blipFill>
        <p:spPr>
          <a:xfrm>
            <a:off x="5927147" y="4184154"/>
            <a:ext cx="465681" cy="402000"/>
          </a:xfrm>
          <a:prstGeom prst="rect">
            <a:avLst/>
          </a:prstGeom>
          <a:noFill/>
          <a:ln>
            <a:noFill/>
          </a:ln>
        </p:spPr>
      </p:pic>
      <p:sp>
        <p:nvSpPr>
          <p:cNvPr id="573" name="Google Shape;573;p42"/>
          <p:cNvSpPr txBox="1"/>
          <p:nvPr/>
        </p:nvSpPr>
        <p:spPr>
          <a:xfrm>
            <a:off x="5819850" y="3696400"/>
            <a:ext cx="6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74" name="Google Shape;574;p42"/>
          <p:cNvSpPr/>
          <p:nvPr/>
        </p:nvSpPr>
        <p:spPr>
          <a:xfrm>
            <a:off x="5804125" y="3712125"/>
            <a:ext cx="631500" cy="951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2"/>
          <p:cNvSpPr/>
          <p:nvPr/>
        </p:nvSpPr>
        <p:spPr>
          <a:xfrm>
            <a:off x="1897450" y="3712125"/>
            <a:ext cx="1442400" cy="572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
                                        <p:tgtEl>
                                          <p:spTgt spid="5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581" name="Google Shape;58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82" name="Google Shape;582;p43"/>
          <p:cNvPicPr preferRelativeResize="0"/>
          <p:nvPr/>
        </p:nvPicPr>
        <p:blipFill>
          <a:blip r:embed="rId3">
            <a:alphaModFix/>
          </a:blip>
          <a:stretch>
            <a:fillRect/>
          </a:stretch>
        </p:blipFill>
        <p:spPr>
          <a:xfrm>
            <a:off x="1706263" y="1017725"/>
            <a:ext cx="5731463" cy="3820976"/>
          </a:xfrm>
          <a:prstGeom prst="rect">
            <a:avLst/>
          </a:prstGeom>
          <a:noFill/>
          <a:ln>
            <a:noFill/>
          </a:ln>
        </p:spPr>
      </p:pic>
      <p:sp>
        <p:nvSpPr>
          <p:cNvPr id="583" name="Google Shape;583;p43"/>
          <p:cNvSpPr txBox="1"/>
          <p:nvPr/>
        </p:nvSpPr>
        <p:spPr>
          <a:xfrm>
            <a:off x="1706275" y="483870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src:</a:t>
            </a:r>
            <a:r>
              <a:rPr lang="en" sz="800"/>
              <a:t>https://ecolink.com/info/six-common-air-pollutants/</a:t>
            </a:r>
            <a:endParaRPr sz="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work</a:t>
            </a:r>
            <a:endParaRPr/>
          </a:p>
        </p:txBody>
      </p:sp>
      <p:sp>
        <p:nvSpPr>
          <p:cNvPr id="589" name="Google Shape;58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90" name="Google Shape;590;p44"/>
          <p:cNvPicPr preferRelativeResize="0"/>
          <p:nvPr/>
        </p:nvPicPr>
        <p:blipFill>
          <a:blip r:embed="rId3">
            <a:alphaModFix/>
          </a:blip>
          <a:stretch>
            <a:fillRect/>
          </a:stretch>
        </p:blipFill>
        <p:spPr>
          <a:xfrm>
            <a:off x="1882188" y="1017725"/>
            <a:ext cx="5379630" cy="3820975"/>
          </a:xfrm>
          <a:prstGeom prst="rect">
            <a:avLst/>
          </a:prstGeom>
          <a:noFill/>
          <a:ln>
            <a:noFill/>
          </a:ln>
        </p:spPr>
      </p:pic>
      <p:sp>
        <p:nvSpPr>
          <p:cNvPr id="591" name="Google Shape;591;p44"/>
          <p:cNvSpPr txBox="1"/>
          <p:nvPr/>
        </p:nvSpPr>
        <p:spPr>
          <a:xfrm>
            <a:off x="1775800" y="4838700"/>
            <a:ext cx="4895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src:</a:t>
            </a:r>
            <a:r>
              <a:rPr lang="en" sz="800"/>
              <a:t>https://www.google.com/earth/outreach/special-projects/air-quality/</a:t>
            </a:r>
            <a:endParaRPr sz="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597" name="Google Shape;597;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Domain inspired and uncertainty aware Gaussian process model for air quality inference.</a:t>
            </a:r>
            <a:endParaRPr/>
          </a:p>
          <a:p>
            <a:pPr indent="-342900" lvl="0" marL="457200" rtl="0" algn="l">
              <a:spcBef>
                <a:spcPts val="0"/>
              </a:spcBef>
              <a:spcAft>
                <a:spcPts val="0"/>
              </a:spcAft>
              <a:buSzPts val="1800"/>
              <a:buChar char="●"/>
            </a:pPr>
            <a:r>
              <a:rPr lang="en"/>
              <a:t>Domain inspired kernels</a:t>
            </a:r>
            <a:endParaRPr/>
          </a:p>
          <a:p>
            <a:pPr indent="-342900" lvl="0" marL="457200" rtl="0" algn="l">
              <a:spcBef>
                <a:spcPts val="0"/>
              </a:spcBef>
              <a:spcAft>
                <a:spcPts val="0"/>
              </a:spcAft>
              <a:buSzPts val="1800"/>
              <a:buChar char="●"/>
            </a:pPr>
            <a:r>
              <a:rPr lang="en"/>
              <a:t>Non-stationarity</a:t>
            </a:r>
            <a:endParaRPr/>
          </a:p>
          <a:p>
            <a:pPr indent="-342900" lvl="0" marL="457200" rtl="0" algn="l">
              <a:spcBef>
                <a:spcPts val="0"/>
              </a:spcBef>
              <a:spcAft>
                <a:spcPts val="0"/>
              </a:spcAft>
              <a:buSzPts val="1800"/>
              <a:buChar char="●"/>
            </a:pPr>
            <a:r>
              <a:rPr lang="en"/>
              <a:t>Scalable training</a:t>
            </a:r>
            <a:endParaRPr/>
          </a:p>
          <a:p>
            <a:pPr indent="-342900" lvl="0" marL="457200" rtl="0" algn="l">
              <a:spcBef>
                <a:spcPts val="0"/>
              </a:spcBef>
              <a:spcAft>
                <a:spcPts val="0"/>
              </a:spcAft>
              <a:buSzPts val="1800"/>
              <a:buChar char="●"/>
            </a:pPr>
            <a:r>
              <a:rPr lang="en"/>
              <a:t>17% improvement over state-of-the-art</a:t>
            </a:r>
            <a:endParaRPr/>
          </a:p>
        </p:txBody>
      </p:sp>
      <p:sp>
        <p:nvSpPr>
          <p:cNvPr id="598" name="Google Shape;598;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xEl>
                                              <p:pRg end="0" st="0"/>
                                            </p:txEl>
                                          </p:spTgt>
                                        </p:tgtEl>
                                        <p:attrNameLst>
                                          <p:attrName>style.visibility</p:attrName>
                                        </p:attrNameLst>
                                      </p:cBhvr>
                                      <p:to>
                                        <p:strVal val="visible"/>
                                      </p:to>
                                    </p:set>
                                    <p:animEffect filter="fade" transition="in">
                                      <p:cBhvr>
                                        <p:cTn dur="1"/>
                                        <p:tgtEl>
                                          <p:spTgt spid="5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xEl>
                                              <p:pRg end="1" st="1"/>
                                            </p:txEl>
                                          </p:spTgt>
                                        </p:tgtEl>
                                        <p:attrNameLst>
                                          <p:attrName>style.visibility</p:attrName>
                                        </p:attrNameLst>
                                      </p:cBhvr>
                                      <p:to>
                                        <p:strVal val="visible"/>
                                      </p:to>
                                    </p:set>
                                    <p:animEffect filter="fade" transition="in">
                                      <p:cBhvr>
                                        <p:cTn dur="1"/>
                                        <p:tgtEl>
                                          <p:spTgt spid="5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xEl>
                                              <p:pRg end="2" st="2"/>
                                            </p:txEl>
                                          </p:spTgt>
                                        </p:tgtEl>
                                        <p:attrNameLst>
                                          <p:attrName>style.visibility</p:attrName>
                                        </p:attrNameLst>
                                      </p:cBhvr>
                                      <p:to>
                                        <p:strVal val="visible"/>
                                      </p:to>
                                    </p:set>
                                    <p:animEffect filter="fade" transition="in">
                                      <p:cBhvr>
                                        <p:cTn dur="1"/>
                                        <p:tgtEl>
                                          <p:spTgt spid="5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xEl>
                                              <p:pRg end="3" st="3"/>
                                            </p:txEl>
                                          </p:spTgt>
                                        </p:tgtEl>
                                        <p:attrNameLst>
                                          <p:attrName>style.visibility</p:attrName>
                                        </p:attrNameLst>
                                      </p:cBhvr>
                                      <p:to>
                                        <p:strVal val="visible"/>
                                      </p:to>
                                    </p:set>
                                    <p:animEffect filter="fade" transition="in">
                                      <p:cBhvr>
                                        <p:cTn dur="1"/>
                                        <p:tgtEl>
                                          <p:spTgt spid="5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xEl>
                                              <p:pRg end="4" st="4"/>
                                            </p:txEl>
                                          </p:spTgt>
                                        </p:tgtEl>
                                        <p:attrNameLst>
                                          <p:attrName>style.visibility</p:attrName>
                                        </p:attrNameLst>
                                      </p:cBhvr>
                                      <p:to>
                                        <p:strVal val="visible"/>
                                      </p:to>
                                    </p:set>
                                    <p:animEffect filter="fade" transition="in">
                                      <p:cBhvr>
                                        <p:cTn dur="1"/>
                                        <p:tgtEl>
                                          <p:spTgt spid="59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2" name="Shape 602"/>
        <p:cNvGrpSpPr/>
        <p:nvPr/>
      </p:nvGrpSpPr>
      <p:grpSpPr>
        <a:xfrm>
          <a:off x="0" y="0"/>
          <a:ext cx="0" cy="0"/>
          <a:chOff x="0" y="0"/>
          <a:chExt cx="0" cy="0"/>
        </a:xfrm>
      </p:grpSpPr>
      <p:sp>
        <p:nvSpPr>
          <p:cNvPr id="603" name="Google Shape;60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Colab link</a:t>
            </a:r>
            <a:endParaRPr/>
          </a:p>
        </p:txBody>
      </p:sp>
      <p:sp>
        <p:nvSpPr>
          <p:cNvPr id="604" name="Google Shape;604;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https://colab.research.google.com/drive/108DcwAxdW5QyRwkPHtpNLn3Ro5ANVSLi?usp=sharing</a:t>
            </a:r>
            <a:endParaRPr/>
          </a:p>
        </p:txBody>
      </p:sp>
      <p:sp>
        <p:nvSpPr>
          <p:cNvPr id="605" name="Google Shape;605;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pSp>
        <p:nvGrpSpPr>
          <p:cNvPr id="80" name="Google Shape;80;p16"/>
          <p:cNvGrpSpPr/>
          <p:nvPr/>
        </p:nvGrpSpPr>
        <p:grpSpPr>
          <a:xfrm>
            <a:off x="3574993" y="445025"/>
            <a:ext cx="4521382" cy="3963949"/>
            <a:chOff x="3574993" y="445025"/>
            <a:chExt cx="4521382" cy="3963949"/>
          </a:xfrm>
        </p:grpSpPr>
        <p:pic>
          <p:nvPicPr>
            <p:cNvPr id="81" name="Google Shape;81;p16"/>
            <p:cNvPicPr preferRelativeResize="0"/>
            <p:nvPr/>
          </p:nvPicPr>
          <p:blipFill>
            <a:blip r:embed="rId3">
              <a:alphaModFix/>
            </a:blip>
            <a:stretch>
              <a:fillRect/>
            </a:stretch>
          </p:blipFill>
          <p:spPr>
            <a:xfrm>
              <a:off x="4910175" y="1300037"/>
              <a:ext cx="3186200" cy="2841224"/>
            </a:xfrm>
            <a:prstGeom prst="rect">
              <a:avLst/>
            </a:prstGeom>
            <a:noFill/>
            <a:ln cap="flat" cmpd="sng" w="19050">
              <a:solidFill>
                <a:srgbClr val="000000"/>
              </a:solidFill>
              <a:prstDash val="solid"/>
              <a:round/>
              <a:headEnd len="sm" w="sm" type="none"/>
              <a:tailEnd len="sm" w="sm" type="none"/>
            </a:ln>
          </p:spPr>
        </p:pic>
        <p:pic>
          <p:nvPicPr>
            <p:cNvPr id="82" name="Google Shape;82;p16"/>
            <p:cNvPicPr preferRelativeResize="0"/>
            <p:nvPr/>
          </p:nvPicPr>
          <p:blipFill>
            <a:blip r:embed="rId3">
              <a:alphaModFix/>
            </a:blip>
            <a:stretch>
              <a:fillRect/>
            </a:stretch>
          </p:blipFill>
          <p:spPr>
            <a:xfrm>
              <a:off x="4684363" y="1567750"/>
              <a:ext cx="3186200" cy="2841224"/>
            </a:xfrm>
            <a:prstGeom prst="rect">
              <a:avLst/>
            </a:prstGeom>
            <a:noFill/>
            <a:ln cap="flat" cmpd="sng" w="19050">
              <a:solidFill>
                <a:srgbClr val="000000"/>
              </a:solidFill>
              <a:prstDash val="solid"/>
              <a:round/>
              <a:headEnd len="sm" w="sm" type="none"/>
              <a:tailEnd len="sm" w="sm" type="none"/>
            </a:ln>
          </p:spPr>
        </p:pic>
        <p:cxnSp>
          <p:nvCxnSpPr>
            <p:cNvPr id="83" name="Google Shape;83;p16"/>
            <p:cNvCxnSpPr/>
            <p:nvPr/>
          </p:nvCxnSpPr>
          <p:spPr>
            <a:xfrm flipH="1" rot="10800000">
              <a:off x="4366800" y="1217175"/>
              <a:ext cx="457200" cy="476100"/>
            </a:xfrm>
            <a:prstGeom prst="straightConnector1">
              <a:avLst/>
            </a:prstGeom>
            <a:noFill/>
            <a:ln cap="flat" cmpd="sng" w="19050">
              <a:solidFill>
                <a:srgbClr val="000000"/>
              </a:solidFill>
              <a:prstDash val="solid"/>
              <a:round/>
              <a:headEnd len="med" w="med" type="stealth"/>
              <a:tailEnd len="med" w="med" type="triangle"/>
            </a:ln>
          </p:spPr>
        </p:cxnSp>
        <p:sp>
          <p:nvSpPr>
            <p:cNvPr id="84" name="Google Shape;84;p16"/>
            <p:cNvSpPr txBox="1"/>
            <p:nvPr/>
          </p:nvSpPr>
          <p:spPr>
            <a:xfrm rot="-2699329">
              <a:off x="3322091" y="1186298"/>
              <a:ext cx="2173505" cy="184555"/>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b="1" lang="en" sz="1200">
                  <a:latin typeface="Merriweather"/>
                  <a:ea typeface="Merriweather"/>
                  <a:cs typeface="Merriweather"/>
                  <a:sym typeface="Merriweather"/>
                </a:rPr>
                <a:t>Time (T)</a:t>
              </a:r>
              <a:endParaRPr b="1" sz="1200">
                <a:latin typeface="Merriweather"/>
                <a:ea typeface="Merriweather"/>
                <a:cs typeface="Merriweather"/>
                <a:sym typeface="Merriweather"/>
              </a:endParaRPr>
            </a:p>
          </p:txBody>
        </p:sp>
      </p:grpSp>
      <p:sp>
        <p:nvSpPr>
          <p:cNvPr id="85" name="Google Shape;85;p16"/>
          <p:cNvSpPr txBox="1"/>
          <p:nvPr>
            <p:ph type="title"/>
          </p:nvPr>
        </p:nvSpPr>
        <p:spPr>
          <a:xfrm>
            <a:off x="311700" y="445025"/>
            <a:ext cx="5793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Problem: Air Quality Inference</a:t>
            </a:r>
            <a:endParaRPr/>
          </a:p>
        </p:txBody>
      </p:sp>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 name="Google Shape;87;p16"/>
          <p:cNvPicPr preferRelativeResize="0"/>
          <p:nvPr/>
        </p:nvPicPr>
        <p:blipFill>
          <a:blip r:embed="rId3">
            <a:alphaModFix/>
          </a:blip>
          <a:stretch>
            <a:fillRect/>
          </a:stretch>
        </p:blipFill>
        <p:spPr>
          <a:xfrm>
            <a:off x="4475150" y="1826625"/>
            <a:ext cx="3186200" cy="2841224"/>
          </a:xfrm>
          <a:prstGeom prst="rect">
            <a:avLst/>
          </a:prstGeom>
          <a:noFill/>
          <a:ln cap="flat" cmpd="sng" w="19050">
            <a:solidFill>
              <a:srgbClr val="000000"/>
            </a:solidFill>
            <a:prstDash val="solid"/>
            <a:round/>
            <a:headEnd len="sm" w="sm" type="none"/>
            <a:tailEnd len="sm" w="sm" type="none"/>
          </a:ln>
        </p:spPr>
      </p:pic>
      <p:cxnSp>
        <p:nvCxnSpPr>
          <p:cNvPr id="88" name="Google Shape;88;p16"/>
          <p:cNvCxnSpPr/>
          <p:nvPr/>
        </p:nvCxnSpPr>
        <p:spPr>
          <a:xfrm flipH="1">
            <a:off x="4223700" y="1807575"/>
            <a:ext cx="28800" cy="2860200"/>
          </a:xfrm>
          <a:prstGeom prst="straightConnector1">
            <a:avLst/>
          </a:prstGeom>
          <a:noFill/>
          <a:ln cap="flat" cmpd="sng" w="19050">
            <a:solidFill>
              <a:srgbClr val="000000"/>
            </a:solidFill>
            <a:prstDash val="solid"/>
            <a:round/>
            <a:headEnd len="med" w="med" type="stealth"/>
            <a:tailEnd len="med" w="med" type="triangle"/>
          </a:ln>
        </p:spPr>
      </p:cxnSp>
      <p:sp>
        <p:nvSpPr>
          <p:cNvPr id="89" name="Google Shape;89;p16"/>
          <p:cNvSpPr txBox="1"/>
          <p:nvPr/>
        </p:nvSpPr>
        <p:spPr>
          <a:xfrm rot="-5400000">
            <a:off x="2984925" y="3040700"/>
            <a:ext cx="2173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erriweather"/>
                <a:ea typeface="Merriweather"/>
                <a:cs typeface="Merriweather"/>
                <a:sym typeface="Merriweather"/>
              </a:rPr>
              <a:t>Latitude</a:t>
            </a:r>
            <a:endParaRPr b="1" sz="1200">
              <a:latin typeface="Merriweather"/>
              <a:ea typeface="Merriweather"/>
              <a:cs typeface="Merriweather"/>
              <a:sym typeface="Merriweather"/>
            </a:endParaRPr>
          </a:p>
        </p:txBody>
      </p:sp>
      <p:cxnSp>
        <p:nvCxnSpPr>
          <p:cNvPr id="90" name="Google Shape;90;p16"/>
          <p:cNvCxnSpPr/>
          <p:nvPr/>
        </p:nvCxnSpPr>
        <p:spPr>
          <a:xfrm flipH="1">
            <a:off x="4475250" y="4798425"/>
            <a:ext cx="3225300" cy="5400"/>
          </a:xfrm>
          <a:prstGeom prst="straightConnector1">
            <a:avLst/>
          </a:prstGeom>
          <a:noFill/>
          <a:ln cap="flat" cmpd="sng" w="19050">
            <a:solidFill>
              <a:srgbClr val="000000"/>
            </a:solidFill>
            <a:prstDash val="solid"/>
            <a:round/>
            <a:headEnd len="med" w="med" type="stealth"/>
            <a:tailEnd len="med" w="med" type="triangle"/>
          </a:ln>
        </p:spPr>
      </p:cxnSp>
      <p:sp>
        <p:nvSpPr>
          <p:cNvPr id="91" name="Google Shape;91;p16"/>
          <p:cNvSpPr txBox="1"/>
          <p:nvPr/>
        </p:nvSpPr>
        <p:spPr>
          <a:xfrm>
            <a:off x="5068875" y="4750900"/>
            <a:ext cx="2173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erriweather"/>
                <a:ea typeface="Merriweather"/>
                <a:cs typeface="Merriweather"/>
                <a:sym typeface="Merriweather"/>
              </a:rPr>
              <a:t>Longitude</a:t>
            </a:r>
            <a:endParaRPr b="1" sz="1200">
              <a:latin typeface="Merriweather"/>
              <a:ea typeface="Merriweather"/>
              <a:cs typeface="Merriweather"/>
              <a:sym typeface="Merriweather"/>
            </a:endParaRPr>
          </a:p>
        </p:txBody>
      </p:sp>
      <p:cxnSp>
        <p:nvCxnSpPr>
          <p:cNvPr id="92" name="Google Shape;92;p16"/>
          <p:cNvCxnSpPr>
            <a:stCxn id="93" idx="4"/>
            <a:endCxn id="93" idx="4"/>
          </p:cNvCxnSpPr>
          <p:nvPr/>
        </p:nvCxnSpPr>
        <p:spPr>
          <a:xfrm>
            <a:off x="5419250" y="4493775"/>
            <a:ext cx="0" cy="0"/>
          </a:xfrm>
          <a:prstGeom prst="straightConnector1">
            <a:avLst/>
          </a:prstGeom>
          <a:noFill/>
          <a:ln cap="flat" cmpd="sng" w="9525">
            <a:solidFill>
              <a:schemeClr val="dk2"/>
            </a:solidFill>
            <a:prstDash val="solid"/>
            <a:round/>
            <a:headEnd len="med" w="med" type="none"/>
            <a:tailEnd len="med" w="med" type="none"/>
          </a:ln>
        </p:spPr>
      </p:cxnSp>
      <p:cxnSp>
        <p:nvCxnSpPr>
          <p:cNvPr id="94" name="Google Shape;94;p16"/>
          <p:cNvCxnSpPr>
            <a:stCxn id="93" idx="4"/>
            <a:endCxn id="93" idx="4"/>
          </p:cNvCxnSpPr>
          <p:nvPr/>
        </p:nvCxnSpPr>
        <p:spPr>
          <a:xfrm>
            <a:off x="5419250" y="4493775"/>
            <a:ext cx="0" cy="0"/>
          </a:xfrm>
          <a:prstGeom prst="straightConnector1">
            <a:avLst/>
          </a:prstGeom>
          <a:noFill/>
          <a:ln cap="flat" cmpd="sng" w="9525">
            <a:solidFill>
              <a:schemeClr val="dk2"/>
            </a:solidFill>
            <a:prstDash val="solid"/>
            <a:round/>
            <a:headEnd len="med" w="med" type="none"/>
            <a:tailEnd len="med" w="med" type="none"/>
          </a:ln>
        </p:spPr>
      </p:cxnSp>
      <p:grpSp>
        <p:nvGrpSpPr>
          <p:cNvPr id="95" name="Google Shape;95;p16"/>
          <p:cNvGrpSpPr/>
          <p:nvPr/>
        </p:nvGrpSpPr>
        <p:grpSpPr>
          <a:xfrm>
            <a:off x="714800" y="1750275"/>
            <a:ext cx="1249200" cy="1138249"/>
            <a:chOff x="283225" y="1407375"/>
            <a:chExt cx="1249200" cy="1138249"/>
          </a:xfrm>
        </p:grpSpPr>
        <p:pic>
          <p:nvPicPr>
            <p:cNvPr id="96" name="Google Shape;96;p16"/>
            <p:cNvPicPr preferRelativeResize="0"/>
            <p:nvPr/>
          </p:nvPicPr>
          <p:blipFill>
            <a:blip r:embed="rId4">
              <a:alphaModFix/>
            </a:blip>
            <a:stretch>
              <a:fillRect/>
            </a:stretch>
          </p:blipFill>
          <p:spPr>
            <a:xfrm>
              <a:off x="723175" y="1807570"/>
              <a:ext cx="369301" cy="738054"/>
            </a:xfrm>
            <a:prstGeom prst="rect">
              <a:avLst/>
            </a:prstGeom>
            <a:noFill/>
            <a:ln>
              <a:noFill/>
            </a:ln>
          </p:spPr>
        </p:pic>
        <p:sp>
          <p:nvSpPr>
            <p:cNvPr id="97" name="Google Shape;97;p16"/>
            <p:cNvSpPr txBox="1"/>
            <p:nvPr/>
          </p:nvSpPr>
          <p:spPr>
            <a:xfrm>
              <a:off x="283225"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Temperature</a:t>
              </a:r>
              <a:endParaRPr/>
            </a:p>
          </p:txBody>
        </p:sp>
      </p:grpSp>
      <p:grpSp>
        <p:nvGrpSpPr>
          <p:cNvPr id="98" name="Google Shape;98;p16"/>
          <p:cNvGrpSpPr/>
          <p:nvPr/>
        </p:nvGrpSpPr>
        <p:grpSpPr>
          <a:xfrm>
            <a:off x="2296725" y="3089375"/>
            <a:ext cx="1249200" cy="1138250"/>
            <a:chOff x="1865150" y="2746475"/>
            <a:chExt cx="1249200" cy="1138250"/>
          </a:xfrm>
        </p:grpSpPr>
        <p:pic>
          <p:nvPicPr>
            <p:cNvPr id="99" name="Google Shape;99;p16"/>
            <p:cNvPicPr preferRelativeResize="0"/>
            <p:nvPr/>
          </p:nvPicPr>
          <p:blipFill>
            <a:blip r:embed="rId5">
              <a:alphaModFix/>
            </a:blip>
            <a:stretch>
              <a:fillRect/>
            </a:stretch>
          </p:blipFill>
          <p:spPr>
            <a:xfrm>
              <a:off x="1986050" y="3146675"/>
              <a:ext cx="1007389" cy="738050"/>
            </a:xfrm>
            <a:prstGeom prst="rect">
              <a:avLst/>
            </a:prstGeom>
            <a:noFill/>
            <a:ln>
              <a:noFill/>
            </a:ln>
          </p:spPr>
        </p:pic>
        <p:sp>
          <p:nvSpPr>
            <p:cNvPr id="100" name="Google Shape;100;p16"/>
            <p:cNvSpPr txBox="1"/>
            <p:nvPr/>
          </p:nvSpPr>
          <p:spPr>
            <a:xfrm>
              <a:off x="1865150" y="27464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Weather</a:t>
              </a:r>
              <a:endParaRPr/>
            </a:p>
          </p:txBody>
        </p:sp>
      </p:grpSp>
      <p:grpSp>
        <p:nvGrpSpPr>
          <p:cNvPr id="101" name="Google Shape;101;p16"/>
          <p:cNvGrpSpPr/>
          <p:nvPr/>
        </p:nvGrpSpPr>
        <p:grpSpPr>
          <a:xfrm>
            <a:off x="714800" y="3089375"/>
            <a:ext cx="1249200" cy="1138250"/>
            <a:chOff x="283225" y="2746475"/>
            <a:chExt cx="1249200" cy="1138250"/>
          </a:xfrm>
        </p:grpSpPr>
        <p:pic>
          <p:nvPicPr>
            <p:cNvPr id="102" name="Google Shape;102;p16"/>
            <p:cNvPicPr preferRelativeResize="0"/>
            <p:nvPr/>
          </p:nvPicPr>
          <p:blipFill>
            <a:blip r:embed="rId6">
              <a:alphaModFix/>
            </a:blip>
            <a:stretch>
              <a:fillRect/>
            </a:stretch>
          </p:blipFill>
          <p:spPr>
            <a:xfrm>
              <a:off x="480350" y="3146675"/>
              <a:ext cx="854940" cy="738050"/>
            </a:xfrm>
            <a:prstGeom prst="rect">
              <a:avLst/>
            </a:prstGeom>
            <a:noFill/>
            <a:ln>
              <a:noFill/>
            </a:ln>
          </p:spPr>
        </p:pic>
        <p:sp>
          <p:nvSpPr>
            <p:cNvPr id="103" name="Google Shape;103;p16"/>
            <p:cNvSpPr txBox="1"/>
            <p:nvPr/>
          </p:nvSpPr>
          <p:spPr>
            <a:xfrm>
              <a:off x="283225" y="27464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Wind</a:t>
              </a:r>
              <a:endParaRPr/>
            </a:p>
          </p:txBody>
        </p:sp>
      </p:grpSp>
      <p:grpSp>
        <p:nvGrpSpPr>
          <p:cNvPr id="104" name="Google Shape;104;p16"/>
          <p:cNvGrpSpPr/>
          <p:nvPr/>
        </p:nvGrpSpPr>
        <p:grpSpPr>
          <a:xfrm>
            <a:off x="2296725" y="1750275"/>
            <a:ext cx="1249200" cy="1138251"/>
            <a:chOff x="1865150" y="1407375"/>
            <a:chExt cx="1249200" cy="1138251"/>
          </a:xfrm>
        </p:grpSpPr>
        <p:pic>
          <p:nvPicPr>
            <p:cNvPr id="105" name="Google Shape;105;p16"/>
            <p:cNvPicPr preferRelativeResize="0"/>
            <p:nvPr/>
          </p:nvPicPr>
          <p:blipFill>
            <a:blip r:embed="rId7">
              <a:alphaModFix/>
            </a:blip>
            <a:stretch>
              <a:fillRect/>
            </a:stretch>
          </p:blipFill>
          <p:spPr>
            <a:xfrm>
              <a:off x="2120725" y="1807575"/>
              <a:ext cx="738051" cy="738051"/>
            </a:xfrm>
            <a:prstGeom prst="rect">
              <a:avLst/>
            </a:prstGeom>
            <a:noFill/>
            <a:ln>
              <a:noFill/>
            </a:ln>
          </p:spPr>
        </p:pic>
        <p:sp>
          <p:nvSpPr>
            <p:cNvPr id="106" name="Google Shape;106;p16"/>
            <p:cNvSpPr txBox="1"/>
            <p:nvPr/>
          </p:nvSpPr>
          <p:spPr>
            <a:xfrm>
              <a:off x="1865150" y="1407375"/>
              <a:ext cx="1249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Humidity</a:t>
              </a:r>
              <a:endParaRPr/>
            </a:p>
          </p:txBody>
        </p:sp>
      </p:grpSp>
      <p:grpSp>
        <p:nvGrpSpPr>
          <p:cNvPr id="107" name="Google Shape;107;p16"/>
          <p:cNvGrpSpPr/>
          <p:nvPr/>
        </p:nvGrpSpPr>
        <p:grpSpPr>
          <a:xfrm>
            <a:off x="4597425" y="1974800"/>
            <a:ext cx="2576350" cy="2518975"/>
            <a:chOff x="4597425" y="1974800"/>
            <a:chExt cx="2576350" cy="2518975"/>
          </a:xfrm>
        </p:grpSpPr>
        <p:grpSp>
          <p:nvGrpSpPr>
            <p:cNvPr id="108" name="Google Shape;108;p16"/>
            <p:cNvGrpSpPr/>
            <p:nvPr/>
          </p:nvGrpSpPr>
          <p:grpSpPr>
            <a:xfrm>
              <a:off x="4838275" y="1974800"/>
              <a:ext cx="2335500" cy="2518975"/>
              <a:chOff x="4838275" y="1974800"/>
              <a:chExt cx="2335500" cy="2518975"/>
            </a:xfrm>
          </p:grpSpPr>
          <p:grpSp>
            <p:nvGrpSpPr>
              <p:cNvPr id="109" name="Google Shape;109;p16"/>
              <p:cNvGrpSpPr/>
              <p:nvPr/>
            </p:nvGrpSpPr>
            <p:grpSpPr>
              <a:xfrm>
                <a:off x="4838275" y="1974800"/>
                <a:ext cx="2335500" cy="2518975"/>
                <a:chOff x="4838275" y="1974800"/>
                <a:chExt cx="2335500" cy="2518975"/>
              </a:xfrm>
            </p:grpSpPr>
            <p:sp>
              <p:nvSpPr>
                <p:cNvPr id="110" name="Google Shape;110;p16"/>
                <p:cNvSpPr/>
                <p:nvPr/>
              </p:nvSpPr>
              <p:spPr>
                <a:xfrm>
                  <a:off x="6582175" y="247432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5311175" y="308577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4838275" y="259842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5881275" y="276007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4838275" y="3836400"/>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5373500" y="4398375"/>
                  <a:ext cx="91500" cy="95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6673675" y="4017375"/>
                  <a:ext cx="91500" cy="95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5621900" y="3884725"/>
                  <a:ext cx="91500" cy="95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5881275" y="3253050"/>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6457525" y="3085775"/>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6252750" y="3599588"/>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6169400" y="2912475"/>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5566950" y="2064750"/>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6169400" y="3181625"/>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txBox="1"/>
                <p:nvPr/>
              </p:nvSpPr>
              <p:spPr>
                <a:xfrm>
                  <a:off x="6265075" y="1974800"/>
                  <a:ext cx="908700" cy="1539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en" sz="1000"/>
                    <a:t>AQ stations</a:t>
                  </a:r>
                  <a:endParaRPr sz="1000"/>
                </a:p>
              </p:txBody>
            </p:sp>
            <p:cxnSp>
              <p:nvCxnSpPr>
                <p:cNvPr id="124" name="Google Shape;124;p16"/>
                <p:cNvCxnSpPr>
                  <a:stCxn id="123" idx="2"/>
                  <a:endCxn id="110" idx="0"/>
                </p:cNvCxnSpPr>
                <p:nvPr/>
              </p:nvCxnSpPr>
              <p:spPr>
                <a:xfrm flipH="1">
                  <a:off x="6627925" y="2128700"/>
                  <a:ext cx="91500" cy="345600"/>
                </a:xfrm>
                <a:prstGeom prst="straightConnector1">
                  <a:avLst/>
                </a:prstGeom>
                <a:noFill/>
                <a:ln cap="flat" cmpd="sng" w="9525">
                  <a:solidFill>
                    <a:srgbClr val="000000"/>
                  </a:solidFill>
                  <a:prstDash val="solid"/>
                  <a:round/>
                  <a:headEnd len="med" w="med" type="none"/>
                  <a:tailEnd len="med" w="med" type="triangle"/>
                </a:ln>
              </p:spPr>
            </p:cxnSp>
          </p:grpSp>
          <p:cxnSp>
            <p:nvCxnSpPr>
              <p:cNvPr id="125" name="Google Shape;125;p16"/>
              <p:cNvCxnSpPr>
                <a:stCxn id="123" idx="1"/>
                <a:endCxn id="121" idx="6"/>
              </p:cNvCxnSpPr>
              <p:nvPr/>
            </p:nvCxnSpPr>
            <p:spPr>
              <a:xfrm flipH="1">
                <a:off x="5658475" y="2051750"/>
                <a:ext cx="606600" cy="60600"/>
              </a:xfrm>
              <a:prstGeom prst="straightConnector1">
                <a:avLst/>
              </a:prstGeom>
              <a:noFill/>
              <a:ln cap="flat" cmpd="sng" w="9525">
                <a:solidFill>
                  <a:schemeClr val="dk1"/>
                </a:solidFill>
                <a:prstDash val="solid"/>
                <a:round/>
                <a:headEnd len="med" w="med" type="none"/>
                <a:tailEnd len="med" w="med" type="triangle"/>
              </a:ln>
            </p:spPr>
          </p:cxnSp>
        </p:grpSp>
        <p:sp>
          <p:nvSpPr>
            <p:cNvPr id="126" name="Google Shape;126;p16"/>
            <p:cNvSpPr txBox="1"/>
            <p:nvPr/>
          </p:nvSpPr>
          <p:spPr>
            <a:xfrm>
              <a:off x="4597425" y="2128700"/>
              <a:ext cx="6246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600"/>
                <a:t>(Lat: 39.9, </a:t>
              </a:r>
              <a:endParaRPr sz="600"/>
            </a:p>
            <a:p>
              <a:pPr indent="0" lvl="0" marL="0" rtl="0" algn="ctr">
                <a:spcBef>
                  <a:spcPts val="0"/>
                </a:spcBef>
                <a:spcAft>
                  <a:spcPts val="0"/>
                </a:spcAft>
                <a:buNone/>
              </a:pPr>
              <a:r>
                <a:rPr lang="en" sz="600"/>
                <a:t>     Long: 116.2, </a:t>
              </a:r>
              <a:endParaRPr sz="600"/>
            </a:p>
            <a:p>
              <a:pPr indent="0" lvl="0" marL="0" rtl="0" algn="ctr">
                <a:spcBef>
                  <a:spcPts val="0"/>
                </a:spcBef>
                <a:spcAft>
                  <a:spcPts val="0"/>
                </a:spcAft>
                <a:buNone/>
              </a:pPr>
              <a:r>
                <a:rPr lang="en" sz="600"/>
                <a:t>     PM2.5: 145)</a:t>
              </a:r>
              <a:endParaRPr sz="600"/>
            </a:p>
          </p:txBody>
        </p:sp>
        <p:cxnSp>
          <p:nvCxnSpPr>
            <p:cNvPr id="127" name="Google Shape;127;p16"/>
            <p:cNvCxnSpPr>
              <a:stCxn id="126" idx="2"/>
              <a:endCxn id="112" idx="0"/>
            </p:cNvCxnSpPr>
            <p:nvPr/>
          </p:nvCxnSpPr>
          <p:spPr>
            <a:xfrm flipH="1">
              <a:off x="4883925" y="2405900"/>
              <a:ext cx="25800" cy="192600"/>
            </a:xfrm>
            <a:prstGeom prst="straightConnector1">
              <a:avLst/>
            </a:prstGeom>
            <a:noFill/>
            <a:ln cap="flat" cmpd="sng" w="9525">
              <a:solidFill>
                <a:schemeClr val="dk2"/>
              </a:solidFill>
              <a:prstDash val="solid"/>
              <a:round/>
              <a:headEnd len="med" w="med" type="none"/>
              <a:tailEnd len="med" w="med" type="triangle"/>
            </a:ln>
          </p:spPr>
        </p:cxnSp>
      </p:grpSp>
      <p:grpSp>
        <p:nvGrpSpPr>
          <p:cNvPr id="128" name="Google Shape;128;p16"/>
          <p:cNvGrpSpPr/>
          <p:nvPr/>
        </p:nvGrpSpPr>
        <p:grpSpPr>
          <a:xfrm>
            <a:off x="4426700" y="2138600"/>
            <a:ext cx="2886375" cy="2439375"/>
            <a:chOff x="4426700" y="2138600"/>
            <a:chExt cx="2886375" cy="2439375"/>
          </a:xfrm>
        </p:grpSpPr>
        <p:grpSp>
          <p:nvGrpSpPr>
            <p:cNvPr id="129" name="Google Shape;129;p16"/>
            <p:cNvGrpSpPr/>
            <p:nvPr/>
          </p:nvGrpSpPr>
          <p:grpSpPr>
            <a:xfrm>
              <a:off x="4651225" y="2138600"/>
              <a:ext cx="2661850" cy="2409563"/>
              <a:chOff x="4651225" y="2138600"/>
              <a:chExt cx="2661850" cy="2409563"/>
            </a:xfrm>
          </p:grpSpPr>
          <p:sp>
            <p:nvSpPr>
              <p:cNvPr id="130" name="Google Shape;130;p16"/>
              <p:cNvSpPr txBox="1"/>
              <p:nvPr/>
            </p:nvSpPr>
            <p:spPr>
              <a:xfrm>
                <a:off x="5651038" y="4147963"/>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1" name="Google Shape;131;p16"/>
              <p:cNvSpPr txBox="1"/>
              <p:nvPr/>
            </p:nvSpPr>
            <p:spPr>
              <a:xfrm>
                <a:off x="5572400" y="229162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2" name="Google Shape;132;p16"/>
              <p:cNvSpPr txBox="1"/>
              <p:nvPr/>
            </p:nvSpPr>
            <p:spPr>
              <a:xfrm>
                <a:off x="6312925" y="373185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3" name="Google Shape;133;p16"/>
              <p:cNvSpPr txBox="1"/>
              <p:nvPr/>
            </p:nvSpPr>
            <p:spPr>
              <a:xfrm>
                <a:off x="6943775" y="234627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4" name="Google Shape;134;p16"/>
              <p:cNvSpPr txBox="1"/>
              <p:nvPr/>
            </p:nvSpPr>
            <p:spPr>
              <a:xfrm>
                <a:off x="5419250" y="333165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5" name="Google Shape;135;p16"/>
              <p:cNvSpPr txBox="1"/>
              <p:nvPr/>
            </p:nvSpPr>
            <p:spPr>
              <a:xfrm>
                <a:off x="6804475" y="3548588"/>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6" name="Google Shape;136;p16"/>
              <p:cNvSpPr txBox="1"/>
              <p:nvPr/>
            </p:nvSpPr>
            <p:spPr>
              <a:xfrm>
                <a:off x="5415400" y="2684213"/>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7" name="Google Shape;137;p16"/>
              <p:cNvSpPr txBox="1"/>
              <p:nvPr/>
            </p:nvSpPr>
            <p:spPr>
              <a:xfrm>
                <a:off x="4651225" y="320152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8" name="Google Shape;138;p16"/>
              <p:cNvSpPr txBox="1"/>
              <p:nvPr/>
            </p:nvSpPr>
            <p:spPr>
              <a:xfrm>
                <a:off x="6188750" y="213860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39" name="Google Shape;139;p16"/>
              <p:cNvSpPr txBox="1"/>
              <p:nvPr/>
            </p:nvSpPr>
            <p:spPr>
              <a:xfrm>
                <a:off x="5099975" y="383645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40" name="Google Shape;140;p16"/>
              <p:cNvSpPr txBox="1"/>
              <p:nvPr/>
            </p:nvSpPr>
            <p:spPr>
              <a:xfrm>
                <a:off x="5821375" y="354502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grpSp>
        <p:sp>
          <p:nvSpPr>
            <p:cNvPr id="141" name="Google Shape;141;p16"/>
            <p:cNvSpPr txBox="1"/>
            <p:nvPr/>
          </p:nvSpPr>
          <p:spPr>
            <a:xfrm>
              <a:off x="4426700" y="4300775"/>
              <a:ext cx="10113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600"/>
                <a:t>(</a:t>
              </a:r>
              <a:r>
                <a:rPr lang="en" sz="600"/>
                <a:t>Lat : 39.6, </a:t>
              </a:r>
              <a:endParaRPr sz="600"/>
            </a:p>
            <a:p>
              <a:pPr indent="0" lvl="0" marL="0" rtl="0" algn="ctr">
                <a:spcBef>
                  <a:spcPts val="0"/>
                </a:spcBef>
                <a:spcAft>
                  <a:spcPts val="0"/>
                </a:spcAft>
                <a:buNone/>
              </a:pPr>
              <a:r>
                <a:rPr lang="en" sz="600"/>
                <a:t>    Long: 116.4, </a:t>
              </a:r>
              <a:endParaRPr sz="600"/>
            </a:p>
            <a:p>
              <a:pPr indent="0" lvl="0" marL="0" rtl="0" algn="ctr">
                <a:spcBef>
                  <a:spcPts val="0"/>
                </a:spcBef>
                <a:spcAft>
                  <a:spcPts val="0"/>
                </a:spcAft>
                <a:buNone/>
              </a:pPr>
              <a:r>
                <a:rPr lang="en" sz="600"/>
                <a:t>PM2.5: ?)</a:t>
              </a:r>
              <a:endParaRPr sz="600"/>
            </a:p>
          </p:txBody>
        </p:sp>
        <p:cxnSp>
          <p:nvCxnSpPr>
            <p:cNvPr id="142" name="Google Shape;142;p16"/>
            <p:cNvCxnSpPr>
              <a:stCxn id="141" idx="0"/>
            </p:cNvCxnSpPr>
            <p:nvPr/>
          </p:nvCxnSpPr>
          <p:spPr>
            <a:xfrm flipH="1" rot="10800000">
              <a:off x="4932350" y="4154375"/>
              <a:ext cx="224400" cy="146400"/>
            </a:xfrm>
            <a:prstGeom prst="straightConnector1">
              <a:avLst/>
            </a:prstGeom>
            <a:noFill/>
            <a:ln cap="flat" cmpd="sng" w="9525">
              <a:solidFill>
                <a:schemeClr val="dk2"/>
              </a:solidFill>
              <a:prstDash val="solid"/>
              <a:round/>
              <a:headEnd len="med" w="med" type="none"/>
              <a:tailEnd len="med" w="med" type="triangle"/>
            </a:ln>
          </p:spPr>
        </p:cxnSp>
      </p:grpSp>
      <p:grpSp>
        <p:nvGrpSpPr>
          <p:cNvPr id="143" name="Google Shape;143;p16"/>
          <p:cNvGrpSpPr/>
          <p:nvPr/>
        </p:nvGrpSpPr>
        <p:grpSpPr>
          <a:xfrm>
            <a:off x="4782787" y="2199025"/>
            <a:ext cx="2981150" cy="2407850"/>
            <a:chOff x="4782787" y="2199025"/>
            <a:chExt cx="2981150" cy="2407850"/>
          </a:xfrm>
        </p:grpSpPr>
        <p:grpSp>
          <p:nvGrpSpPr>
            <p:cNvPr id="144" name="Google Shape;144;p16"/>
            <p:cNvGrpSpPr/>
            <p:nvPr/>
          </p:nvGrpSpPr>
          <p:grpSpPr>
            <a:xfrm>
              <a:off x="4782787" y="2199025"/>
              <a:ext cx="2981150" cy="2038550"/>
              <a:chOff x="4782787" y="2199025"/>
              <a:chExt cx="2981150" cy="2038550"/>
            </a:xfrm>
          </p:grpSpPr>
          <p:grpSp>
            <p:nvGrpSpPr>
              <p:cNvPr id="145" name="Google Shape;145;p16"/>
              <p:cNvGrpSpPr/>
              <p:nvPr/>
            </p:nvGrpSpPr>
            <p:grpSpPr>
              <a:xfrm>
                <a:off x="4782787" y="2199025"/>
                <a:ext cx="2981150" cy="2038550"/>
                <a:chOff x="4782787" y="2199025"/>
                <a:chExt cx="2981150" cy="2038550"/>
              </a:xfrm>
            </p:grpSpPr>
            <p:pic>
              <p:nvPicPr>
                <p:cNvPr id="146" name="Google Shape;146;p16"/>
                <p:cNvPicPr preferRelativeResize="0"/>
                <p:nvPr/>
              </p:nvPicPr>
              <p:blipFill>
                <a:blip r:embed="rId8">
                  <a:alphaModFix/>
                </a:blip>
                <a:stretch>
                  <a:fillRect/>
                </a:stretch>
              </p:blipFill>
              <p:spPr>
                <a:xfrm>
                  <a:off x="5945712" y="2199025"/>
                  <a:ext cx="265750" cy="265750"/>
                </a:xfrm>
                <a:prstGeom prst="rect">
                  <a:avLst/>
                </a:prstGeom>
                <a:noFill/>
                <a:ln>
                  <a:noFill/>
                </a:ln>
              </p:spPr>
            </p:pic>
            <p:pic>
              <p:nvPicPr>
                <p:cNvPr id="147" name="Google Shape;147;p16"/>
                <p:cNvPicPr preferRelativeResize="0"/>
                <p:nvPr/>
              </p:nvPicPr>
              <p:blipFill>
                <a:blip r:embed="rId8">
                  <a:alphaModFix/>
                </a:blip>
                <a:stretch>
                  <a:fillRect/>
                </a:stretch>
              </p:blipFill>
              <p:spPr>
                <a:xfrm>
                  <a:off x="5309250" y="2474325"/>
                  <a:ext cx="265750" cy="265750"/>
                </a:xfrm>
                <a:prstGeom prst="rect">
                  <a:avLst/>
                </a:prstGeom>
                <a:noFill/>
                <a:ln>
                  <a:noFill/>
                </a:ln>
              </p:spPr>
            </p:pic>
            <p:pic>
              <p:nvPicPr>
                <p:cNvPr id="148" name="Google Shape;148;p16"/>
                <p:cNvPicPr preferRelativeResize="0"/>
                <p:nvPr/>
              </p:nvPicPr>
              <p:blipFill>
                <a:blip r:embed="rId8">
                  <a:alphaModFix/>
                </a:blip>
                <a:stretch>
                  <a:fillRect/>
                </a:stretch>
              </p:blipFill>
              <p:spPr>
                <a:xfrm>
                  <a:off x="6144600" y="2555750"/>
                  <a:ext cx="265750" cy="265750"/>
                </a:xfrm>
                <a:prstGeom prst="rect">
                  <a:avLst/>
                </a:prstGeom>
                <a:noFill/>
                <a:ln>
                  <a:noFill/>
                </a:ln>
              </p:spPr>
            </p:pic>
            <p:pic>
              <p:nvPicPr>
                <p:cNvPr id="149" name="Google Shape;149;p16"/>
                <p:cNvPicPr preferRelativeResize="0"/>
                <p:nvPr/>
              </p:nvPicPr>
              <p:blipFill>
                <a:blip r:embed="rId8">
                  <a:alphaModFix/>
                </a:blip>
                <a:stretch>
                  <a:fillRect/>
                </a:stretch>
              </p:blipFill>
              <p:spPr>
                <a:xfrm>
                  <a:off x="5575000" y="2987300"/>
                  <a:ext cx="265750" cy="265750"/>
                </a:xfrm>
                <a:prstGeom prst="rect">
                  <a:avLst/>
                </a:prstGeom>
                <a:noFill/>
                <a:ln>
                  <a:noFill/>
                </a:ln>
              </p:spPr>
            </p:pic>
            <p:pic>
              <p:nvPicPr>
                <p:cNvPr id="150" name="Google Shape;150;p16"/>
                <p:cNvPicPr preferRelativeResize="0"/>
                <p:nvPr/>
              </p:nvPicPr>
              <p:blipFill>
                <a:blip r:embed="rId8">
                  <a:alphaModFix/>
                </a:blip>
                <a:stretch>
                  <a:fillRect/>
                </a:stretch>
              </p:blipFill>
              <p:spPr>
                <a:xfrm>
                  <a:off x="4782787" y="2855475"/>
                  <a:ext cx="265750" cy="265750"/>
                </a:xfrm>
                <a:prstGeom prst="rect">
                  <a:avLst/>
                </a:prstGeom>
                <a:noFill/>
                <a:ln>
                  <a:noFill/>
                </a:ln>
              </p:spPr>
            </p:pic>
            <p:pic>
              <p:nvPicPr>
                <p:cNvPr id="151" name="Google Shape;151;p16"/>
                <p:cNvPicPr preferRelativeResize="0"/>
                <p:nvPr/>
              </p:nvPicPr>
              <p:blipFill>
                <a:blip r:embed="rId8">
                  <a:alphaModFix/>
                </a:blip>
                <a:stretch>
                  <a:fillRect/>
                </a:stretch>
              </p:blipFill>
              <p:spPr>
                <a:xfrm>
                  <a:off x="6589550" y="2760075"/>
                  <a:ext cx="265750" cy="265750"/>
                </a:xfrm>
                <a:prstGeom prst="rect">
                  <a:avLst/>
                </a:prstGeom>
                <a:noFill/>
                <a:ln>
                  <a:noFill/>
                </a:ln>
              </p:spPr>
            </p:pic>
            <p:pic>
              <p:nvPicPr>
                <p:cNvPr id="152" name="Google Shape;152;p16"/>
                <p:cNvPicPr preferRelativeResize="0"/>
                <p:nvPr/>
              </p:nvPicPr>
              <p:blipFill>
                <a:blip r:embed="rId8">
                  <a:alphaModFix/>
                </a:blip>
                <a:stretch>
                  <a:fillRect/>
                </a:stretch>
              </p:blipFill>
              <p:spPr>
                <a:xfrm>
                  <a:off x="5121662" y="3436350"/>
                  <a:ext cx="265750" cy="265750"/>
                </a:xfrm>
                <a:prstGeom prst="rect">
                  <a:avLst/>
                </a:prstGeom>
                <a:noFill/>
                <a:ln>
                  <a:noFill/>
                </a:ln>
              </p:spPr>
            </p:pic>
            <p:pic>
              <p:nvPicPr>
                <p:cNvPr id="153" name="Google Shape;153;p16"/>
                <p:cNvPicPr preferRelativeResize="0"/>
                <p:nvPr/>
              </p:nvPicPr>
              <p:blipFill>
                <a:blip r:embed="rId8">
                  <a:alphaModFix/>
                </a:blip>
                <a:stretch>
                  <a:fillRect/>
                </a:stretch>
              </p:blipFill>
              <p:spPr>
                <a:xfrm>
                  <a:off x="6022750" y="3971825"/>
                  <a:ext cx="265750" cy="265750"/>
                </a:xfrm>
                <a:prstGeom prst="rect">
                  <a:avLst/>
                </a:prstGeom>
                <a:noFill/>
                <a:ln>
                  <a:noFill/>
                </a:ln>
              </p:spPr>
            </p:pic>
            <p:pic>
              <p:nvPicPr>
                <p:cNvPr id="154" name="Google Shape;154;p16"/>
                <p:cNvPicPr preferRelativeResize="0"/>
                <p:nvPr/>
              </p:nvPicPr>
              <p:blipFill>
                <a:blip r:embed="rId8">
                  <a:alphaModFix/>
                </a:blip>
                <a:stretch>
                  <a:fillRect/>
                </a:stretch>
              </p:blipFill>
              <p:spPr>
                <a:xfrm>
                  <a:off x="6495050" y="3388725"/>
                  <a:ext cx="265750" cy="265750"/>
                </a:xfrm>
                <a:prstGeom prst="rect">
                  <a:avLst/>
                </a:prstGeom>
                <a:noFill/>
                <a:ln>
                  <a:noFill/>
                </a:ln>
              </p:spPr>
            </p:pic>
            <p:sp>
              <p:nvSpPr>
                <p:cNvPr id="155" name="Google Shape;155;p16"/>
                <p:cNvSpPr txBox="1"/>
                <p:nvPr/>
              </p:nvSpPr>
              <p:spPr>
                <a:xfrm>
                  <a:off x="6855238" y="3071450"/>
                  <a:ext cx="908700" cy="3078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en" sz="1000"/>
                    <a:t>Weather stations</a:t>
                  </a:r>
                  <a:endParaRPr sz="1000"/>
                </a:p>
              </p:txBody>
            </p:sp>
            <p:cxnSp>
              <p:nvCxnSpPr>
                <p:cNvPr id="156" name="Google Shape;156;p16"/>
                <p:cNvCxnSpPr>
                  <a:stCxn id="155" idx="0"/>
                  <a:endCxn id="151" idx="3"/>
                </p:cNvCxnSpPr>
                <p:nvPr/>
              </p:nvCxnSpPr>
              <p:spPr>
                <a:xfrm rot="10800000">
                  <a:off x="6855388" y="2892950"/>
                  <a:ext cx="454200" cy="178500"/>
                </a:xfrm>
                <a:prstGeom prst="straightConnector1">
                  <a:avLst/>
                </a:prstGeom>
                <a:noFill/>
                <a:ln cap="flat" cmpd="sng" w="9525">
                  <a:solidFill>
                    <a:srgbClr val="000000"/>
                  </a:solidFill>
                  <a:prstDash val="solid"/>
                  <a:round/>
                  <a:headEnd len="med" w="med" type="none"/>
                  <a:tailEnd len="med" w="med" type="triangle"/>
                </a:ln>
              </p:spPr>
            </p:cxnSp>
          </p:grpSp>
          <p:cxnSp>
            <p:nvCxnSpPr>
              <p:cNvPr id="157" name="Google Shape;157;p16"/>
              <p:cNvCxnSpPr>
                <a:stCxn id="155" idx="2"/>
              </p:cNvCxnSpPr>
              <p:nvPr/>
            </p:nvCxnSpPr>
            <p:spPr>
              <a:xfrm flipH="1">
                <a:off x="6760288" y="3379250"/>
                <a:ext cx="549300" cy="119400"/>
              </a:xfrm>
              <a:prstGeom prst="straightConnector1">
                <a:avLst/>
              </a:prstGeom>
              <a:noFill/>
              <a:ln cap="flat" cmpd="sng" w="9525">
                <a:solidFill>
                  <a:schemeClr val="dk1"/>
                </a:solidFill>
                <a:prstDash val="solid"/>
                <a:round/>
                <a:headEnd len="med" w="med" type="none"/>
                <a:tailEnd len="med" w="med" type="triangle"/>
              </a:ln>
            </p:spPr>
          </p:cxnSp>
        </p:grpSp>
        <p:sp>
          <p:nvSpPr>
            <p:cNvPr id="158" name="Google Shape;158;p16"/>
            <p:cNvSpPr txBox="1"/>
            <p:nvPr/>
          </p:nvSpPr>
          <p:spPr>
            <a:xfrm>
              <a:off x="6032425" y="4237575"/>
              <a:ext cx="11910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600"/>
                <a:t> </a:t>
              </a:r>
              <a:r>
                <a:rPr lang="en" sz="600"/>
                <a:t>(Temp : 28 ℃, </a:t>
              </a:r>
              <a:endParaRPr sz="600"/>
            </a:p>
            <a:p>
              <a:pPr indent="0" lvl="0" marL="0" rtl="0" algn="ctr">
                <a:spcBef>
                  <a:spcPts val="0"/>
                </a:spcBef>
                <a:spcAft>
                  <a:spcPts val="0"/>
                </a:spcAft>
                <a:buNone/>
              </a:pPr>
              <a:r>
                <a:rPr lang="en" sz="600"/>
                <a:t>    Humidity:70%,</a:t>
              </a:r>
              <a:endParaRPr sz="600"/>
            </a:p>
            <a:p>
              <a:pPr indent="0" lvl="0" marL="0" rtl="0" algn="ctr">
                <a:spcBef>
                  <a:spcPts val="0"/>
                </a:spcBef>
                <a:spcAft>
                  <a:spcPts val="0"/>
                </a:spcAft>
                <a:buNone/>
              </a:pPr>
              <a:r>
                <a:rPr lang="en" sz="600"/>
                <a:t>             Wind speed: 6 km/h, </a:t>
              </a:r>
              <a:endParaRPr sz="600"/>
            </a:p>
            <a:p>
              <a:pPr indent="0" lvl="0" marL="0" rtl="0" algn="ctr">
                <a:spcBef>
                  <a:spcPts val="0"/>
                </a:spcBef>
                <a:spcAft>
                  <a:spcPts val="0"/>
                </a:spcAft>
                <a:buNone/>
              </a:pPr>
              <a:r>
                <a:rPr lang="en" sz="600"/>
                <a:t>       Weather: sunny)</a:t>
              </a:r>
              <a:endParaRPr sz="600"/>
            </a:p>
          </p:txBody>
        </p:sp>
        <p:cxnSp>
          <p:nvCxnSpPr>
            <p:cNvPr id="159" name="Google Shape;159;p16"/>
            <p:cNvCxnSpPr>
              <a:stCxn id="158" idx="0"/>
              <a:endCxn id="153" idx="3"/>
            </p:cNvCxnSpPr>
            <p:nvPr/>
          </p:nvCxnSpPr>
          <p:spPr>
            <a:xfrm rot="10800000">
              <a:off x="6288625" y="4104675"/>
              <a:ext cx="339300" cy="132900"/>
            </a:xfrm>
            <a:prstGeom prst="straightConnector1">
              <a:avLst/>
            </a:prstGeom>
            <a:noFill/>
            <a:ln cap="flat" cmpd="sng" w="9525">
              <a:solidFill>
                <a:schemeClr val="dk2"/>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sp>
        <p:nvSpPr>
          <p:cNvPr id="164" name="Google Shape;16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5" name="Google Shape;165;p17"/>
          <p:cNvPicPr preferRelativeResize="0"/>
          <p:nvPr/>
        </p:nvPicPr>
        <p:blipFill>
          <a:blip r:embed="rId3">
            <a:alphaModFix/>
          </a:blip>
          <a:stretch>
            <a:fillRect/>
          </a:stretch>
        </p:blipFill>
        <p:spPr>
          <a:xfrm>
            <a:off x="4475150" y="1826625"/>
            <a:ext cx="3186200" cy="2841224"/>
          </a:xfrm>
          <a:prstGeom prst="rect">
            <a:avLst/>
          </a:prstGeom>
          <a:noFill/>
          <a:ln cap="flat" cmpd="sng" w="19050">
            <a:solidFill>
              <a:srgbClr val="000000"/>
            </a:solidFill>
            <a:prstDash val="solid"/>
            <a:round/>
            <a:headEnd len="sm" w="sm" type="none"/>
            <a:tailEnd len="sm" w="sm" type="none"/>
          </a:ln>
        </p:spPr>
      </p:pic>
      <p:cxnSp>
        <p:nvCxnSpPr>
          <p:cNvPr id="166" name="Google Shape;166;p17"/>
          <p:cNvCxnSpPr/>
          <p:nvPr/>
        </p:nvCxnSpPr>
        <p:spPr>
          <a:xfrm flipH="1">
            <a:off x="4223700" y="1807575"/>
            <a:ext cx="28800" cy="2860200"/>
          </a:xfrm>
          <a:prstGeom prst="straightConnector1">
            <a:avLst/>
          </a:prstGeom>
          <a:noFill/>
          <a:ln cap="flat" cmpd="sng" w="19050">
            <a:solidFill>
              <a:srgbClr val="000000"/>
            </a:solidFill>
            <a:prstDash val="solid"/>
            <a:round/>
            <a:headEnd len="med" w="med" type="stealth"/>
            <a:tailEnd len="med" w="med" type="triangle"/>
          </a:ln>
        </p:spPr>
      </p:cxnSp>
      <p:sp>
        <p:nvSpPr>
          <p:cNvPr id="167" name="Google Shape;167;p17"/>
          <p:cNvSpPr txBox="1"/>
          <p:nvPr/>
        </p:nvSpPr>
        <p:spPr>
          <a:xfrm rot="-5400000">
            <a:off x="2984925" y="3040700"/>
            <a:ext cx="2173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erriweather"/>
                <a:ea typeface="Merriweather"/>
                <a:cs typeface="Merriweather"/>
                <a:sym typeface="Merriweather"/>
              </a:rPr>
              <a:t>Latitude</a:t>
            </a:r>
            <a:endParaRPr b="1" sz="1200">
              <a:latin typeface="Merriweather"/>
              <a:ea typeface="Merriweather"/>
              <a:cs typeface="Merriweather"/>
              <a:sym typeface="Merriweather"/>
            </a:endParaRPr>
          </a:p>
        </p:txBody>
      </p:sp>
      <p:cxnSp>
        <p:nvCxnSpPr>
          <p:cNvPr id="168" name="Google Shape;168;p17"/>
          <p:cNvCxnSpPr/>
          <p:nvPr/>
        </p:nvCxnSpPr>
        <p:spPr>
          <a:xfrm flipH="1">
            <a:off x="4475250" y="4798425"/>
            <a:ext cx="3225300" cy="5400"/>
          </a:xfrm>
          <a:prstGeom prst="straightConnector1">
            <a:avLst/>
          </a:prstGeom>
          <a:noFill/>
          <a:ln cap="flat" cmpd="sng" w="19050">
            <a:solidFill>
              <a:srgbClr val="000000"/>
            </a:solidFill>
            <a:prstDash val="solid"/>
            <a:round/>
            <a:headEnd len="med" w="med" type="stealth"/>
            <a:tailEnd len="med" w="med" type="triangle"/>
          </a:ln>
        </p:spPr>
      </p:cxnSp>
      <p:sp>
        <p:nvSpPr>
          <p:cNvPr id="169" name="Google Shape;169;p17"/>
          <p:cNvSpPr txBox="1"/>
          <p:nvPr/>
        </p:nvSpPr>
        <p:spPr>
          <a:xfrm>
            <a:off x="5068875" y="4750900"/>
            <a:ext cx="2173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Merriweather"/>
                <a:ea typeface="Merriweather"/>
                <a:cs typeface="Merriweather"/>
                <a:sym typeface="Merriweather"/>
              </a:rPr>
              <a:t>Longitude</a:t>
            </a:r>
            <a:endParaRPr b="1" sz="1200">
              <a:latin typeface="Merriweather"/>
              <a:ea typeface="Merriweather"/>
              <a:cs typeface="Merriweather"/>
              <a:sym typeface="Merriweather"/>
            </a:endParaRPr>
          </a:p>
        </p:txBody>
      </p:sp>
      <p:cxnSp>
        <p:nvCxnSpPr>
          <p:cNvPr id="170" name="Google Shape;170;p17"/>
          <p:cNvCxnSpPr>
            <a:stCxn id="171" idx="4"/>
            <a:endCxn id="171" idx="4"/>
          </p:cNvCxnSpPr>
          <p:nvPr/>
        </p:nvCxnSpPr>
        <p:spPr>
          <a:xfrm>
            <a:off x="5419250" y="4493775"/>
            <a:ext cx="0" cy="0"/>
          </a:xfrm>
          <a:prstGeom prst="straightConnector1">
            <a:avLst/>
          </a:prstGeom>
          <a:noFill/>
          <a:ln cap="flat" cmpd="sng" w="9525">
            <a:solidFill>
              <a:schemeClr val="dk2"/>
            </a:solidFill>
            <a:prstDash val="solid"/>
            <a:round/>
            <a:headEnd len="med" w="med" type="none"/>
            <a:tailEnd len="med" w="med" type="none"/>
          </a:ln>
        </p:spPr>
      </p:cxnSp>
      <p:cxnSp>
        <p:nvCxnSpPr>
          <p:cNvPr id="172" name="Google Shape;172;p17"/>
          <p:cNvCxnSpPr>
            <a:stCxn id="171" idx="4"/>
            <a:endCxn id="171" idx="4"/>
          </p:cNvCxnSpPr>
          <p:nvPr/>
        </p:nvCxnSpPr>
        <p:spPr>
          <a:xfrm>
            <a:off x="5419250" y="4493775"/>
            <a:ext cx="0" cy="0"/>
          </a:xfrm>
          <a:prstGeom prst="straightConnector1">
            <a:avLst/>
          </a:prstGeom>
          <a:noFill/>
          <a:ln cap="flat" cmpd="sng" w="9525">
            <a:solidFill>
              <a:schemeClr val="dk2"/>
            </a:solidFill>
            <a:prstDash val="solid"/>
            <a:round/>
            <a:headEnd len="med" w="med" type="none"/>
            <a:tailEnd len="med" w="med" type="none"/>
          </a:ln>
        </p:spPr>
      </p:cxnSp>
      <p:grpSp>
        <p:nvGrpSpPr>
          <p:cNvPr id="173" name="Google Shape;173;p17"/>
          <p:cNvGrpSpPr/>
          <p:nvPr/>
        </p:nvGrpSpPr>
        <p:grpSpPr>
          <a:xfrm>
            <a:off x="4597425" y="1974800"/>
            <a:ext cx="2576350" cy="2518975"/>
            <a:chOff x="4597425" y="1974800"/>
            <a:chExt cx="2576350" cy="2518975"/>
          </a:xfrm>
        </p:grpSpPr>
        <p:grpSp>
          <p:nvGrpSpPr>
            <p:cNvPr id="174" name="Google Shape;174;p17"/>
            <p:cNvGrpSpPr/>
            <p:nvPr/>
          </p:nvGrpSpPr>
          <p:grpSpPr>
            <a:xfrm>
              <a:off x="4838275" y="1974800"/>
              <a:ext cx="2335500" cy="2518975"/>
              <a:chOff x="4838275" y="1974800"/>
              <a:chExt cx="2335500" cy="2518975"/>
            </a:xfrm>
          </p:grpSpPr>
          <p:grpSp>
            <p:nvGrpSpPr>
              <p:cNvPr id="175" name="Google Shape;175;p17"/>
              <p:cNvGrpSpPr/>
              <p:nvPr/>
            </p:nvGrpSpPr>
            <p:grpSpPr>
              <a:xfrm>
                <a:off x="4838275" y="1974800"/>
                <a:ext cx="2335500" cy="2518975"/>
                <a:chOff x="4838275" y="1974800"/>
                <a:chExt cx="2335500" cy="2518975"/>
              </a:xfrm>
            </p:grpSpPr>
            <p:sp>
              <p:nvSpPr>
                <p:cNvPr id="176" name="Google Shape;176;p17"/>
                <p:cNvSpPr/>
                <p:nvPr/>
              </p:nvSpPr>
              <p:spPr>
                <a:xfrm>
                  <a:off x="6582175" y="247432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5311175" y="308577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4838275" y="259842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5881275" y="2760075"/>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4838275" y="3836400"/>
                  <a:ext cx="91500" cy="95400"/>
                </a:xfrm>
                <a:prstGeom prst="ellipse">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5373500" y="4398375"/>
                  <a:ext cx="91500" cy="95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6673675" y="4017375"/>
                  <a:ext cx="91500" cy="95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p:nvPr/>
              </p:nvSpPr>
              <p:spPr>
                <a:xfrm>
                  <a:off x="5621900" y="3884725"/>
                  <a:ext cx="91500" cy="95400"/>
                </a:xfrm>
                <a:prstGeom prst="ellipse">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
                <p:cNvSpPr/>
                <p:nvPr/>
              </p:nvSpPr>
              <p:spPr>
                <a:xfrm>
                  <a:off x="5881275" y="3253050"/>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6457525" y="3085775"/>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a:off x="6252750" y="3599588"/>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a:off x="6169400" y="2912475"/>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a:off x="5566950" y="2064750"/>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a:off x="6169400" y="3181625"/>
                  <a:ext cx="91500" cy="95400"/>
                </a:xfrm>
                <a:prstGeom prst="ellipse">
                  <a:avLst/>
                </a:prstGeom>
                <a:solidFill>
                  <a:srgbClr val="FF99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txBox="1"/>
                <p:nvPr/>
              </p:nvSpPr>
              <p:spPr>
                <a:xfrm>
                  <a:off x="6265075" y="1974800"/>
                  <a:ext cx="908700" cy="1539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en" sz="1000"/>
                    <a:t>AQ stations</a:t>
                  </a:r>
                  <a:endParaRPr sz="1000"/>
                </a:p>
              </p:txBody>
            </p:sp>
            <p:cxnSp>
              <p:nvCxnSpPr>
                <p:cNvPr id="190" name="Google Shape;190;p17"/>
                <p:cNvCxnSpPr>
                  <a:stCxn id="189" idx="2"/>
                  <a:endCxn id="176" idx="0"/>
                </p:cNvCxnSpPr>
                <p:nvPr/>
              </p:nvCxnSpPr>
              <p:spPr>
                <a:xfrm flipH="1">
                  <a:off x="6627925" y="2128700"/>
                  <a:ext cx="91500" cy="345600"/>
                </a:xfrm>
                <a:prstGeom prst="straightConnector1">
                  <a:avLst/>
                </a:prstGeom>
                <a:noFill/>
                <a:ln cap="flat" cmpd="sng" w="9525">
                  <a:solidFill>
                    <a:srgbClr val="000000"/>
                  </a:solidFill>
                  <a:prstDash val="solid"/>
                  <a:round/>
                  <a:headEnd len="med" w="med" type="none"/>
                  <a:tailEnd len="med" w="med" type="triangle"/>
                </a:ln>
              </p:spPr>
            </p:cxnSp>
          </p:grpSp>
          <p:cxnSp>
            <p:nvCxnSpPr>
              <p:cNvPr id="191" name="Google Shape;191;p17"/>
              <p:cNvCxnSpPr>
                <a:stCxn id="189" idx="1"/>
                <a:endCxn id="187" idx="6"/>
              </p:cNvCxnSpPr>
              <p:nvPr/>
            </p:nvCxnSpPr>
            <p:spPr>
              <a:xfrm flipH="1">
                <a:off x="5658475" y="2051750"/>
                <a:ext cx="606600" cy="60600"/>
              </a:xfrm>
              <a:prstGeom prst="straightConnector1">
                <a:avLst/>
              </a:prstGeom>
              <a:noFill/>
              <a:ln cap="flat" cmpd="sng" w="9525">
                <a:solidFill>
                  <a:schemeClr val="dk1"/>
                </a:solidFill>
                <a:prstDash val="solid"/>
                <a:round/>
                <a:headEnd len="med" w="med" type="none"/>
                <a:tailEnd len="med" w="med" type="triangle"/>
              </a:ln>
            </p:spPr>
          </p:cxnSp>
        </p:grpSp>
        <p:sp>
          <p:nvSpPr>
            <p:cNvPr id="192" name="Google Shape;192;p17"/>
            <p:cNvSpPr txBox="1"/>
            <p:nvPr/>
          </p:nvSpPr>
          <p:spPr>
            <a:xfrm>
              <a:off x="4597425" y="2128700"/>
              <a:ext cx="6246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600"/>
                <a:t>(Lat: 39.9, </a:t>
              </a:r>
              <a:endParaRPr sz="600"/>
            </a:p>
            <a:p>
              <a:pPr indent="0" lvl="0" marL="0" rtl="0" algn="ctr">
                <a:spcBef>
                  <a:spcPts val="0"/>
                </a:spcBef>
                <a:spcAft>
                  <a:spcPts val="0"/>
                </a:spcAft>
                <a:buNone/>
              </a:pPr>
              <a:r>
                <a:rPr lang="en" sz="600"/>
                <a:t>     Long: 116.2, </a:t>
              </a:r>
              <a:endParaRPr sz="600"/>
            </a:p>
            <a:p>
              <a:pPr indent="0" lvl="0" marL="0" rtl="0" algn="ctr">
                <a:spcBef>
                  <a:spcPts val="0"/>
                </a:spcBef>
                <a:spcAft>
                  <a:spcPts val="0"/>
                </a:spcAft>
                <a:buNone/>
              </a:pPr>
              <a:r>
                <a:rPr lang="en" sz="600"/>
                <a:t>     PM2.5: 145)</a:t>
              </a:r>
              <a:endParaRPr sz="600"/>
            </a:p>
          </p:txBody>
        </p:sp>
        <p:cxnSp>
          <p:nvCxnSpPr>
            <p:cNvPr id="193" name="Google Shape;193;p17"/>
            <p:cNvCxnSpPr>
              <a:stCxn id="192" idx="2"/>
              <a:endCxn id="178" idx="0"/>
            </p:cNvCxnSpPr>
            <p:nvPr/>
          </p:nvCxnSpPr>
          <p:spPr>
            <a:xfrm flipH="1">
              <a:off x="4883925" y="2405900"/>
              <a:ext cx="25800" cy="192600"/>
            </a:xfrm>
            <a:prstGeom prst="straightConnector1">
              <a:avLst/>
            </a:prstGeom>
            <a:noFill/>
            <a:ln cap="flat" cmpd="sng" w="9525">
              <a:solidFill>
                <a:schemeClr val="dk2"/>
              </a:solidFill>
              <a:prstDash val="solid"/>
              <a:round/>
              <a:headEnd len="med" w="med" type="none"/>
              <a:tailEnd len="med" w="med" type="triangle"/>
            </a:ln>
          </p:spPr>
        </p:cxnSp>
      </p:grpSp>
      <p:grpSp>
        <p:nvGrpSpPr>
          <p:cNvPr id="194" name="Google Shape;194;p17"/>
          <p:cNvGrpSpPr/>
          <p:nvPr/>
        </p:nvGrpSpPr>
        <p:grpSpPr>
          <a:xfrm>
            <a:off x="4426700" y="2138600"/>
            <a:ext cx="2886375" cy="2439375"/>
            <a:chOff x="4426700" y="2138600"/>
            <a:chExt cx="2886375" cy="2439375"/>
          </a:xfrm>
        </p:grpSpPr>
        <p:grpSp>
          <p:nvGrpSpPr>
            <p:cNvPr id="195" name="Google Shape;195;p17"/>
            <p:cNvGrpSpPr/>
            <p:nvPr/>
          </p:nvGrpSpPr>
          <p:grpSpPr>
            <a:xfrm>
              <a:off x="4651225" y="2138600"/>
              <a:ext cx="2661850" cy="2409563"/>
              <a:chOff x="4651225" y="2138600"/>
              <a:chExt cx="2661850" cy="2409563"/>
            </a:xfrm>
          </p:grpSpPr>
          <p:sp>
            <p:nvSpPr>
              <p:cNvPr id="196" name="Google Shape;196;p17"/>
              <p:cNvSpPr txBox="1"/>
              <p:nvPr/>
            </p:nvSpPr>
            <p:spPr>
              <a:xfrm>
                <a:off x="5651038" y="4147963"/>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97" name="Google Shape;197;p17"/>
              <p:cNvSpPr txBox="1"/>
              <p:nvPr/>
            </p:nvSpPr>
            <p:spPr>
              <a:xfrm>
                <a:off x="5572400" y="229162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98" name="Google Shape;198;p17"/>
              <p:cNvSpPr txBox="1"/>
              <p:nvPr/>
            </p:nvSpPr>
            <p:spPr>
              <a:xfrm>
                <a:off x="6312925" y="373185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199" name="Google Shape;199;p17"/>
              <p:cNvSpPr txBox="1"/>
              <p:nvPr/>
            </p:nvSpPr>
            <p:spPr>
              <a:xfrm>
                <a:off x="6943775" y="234627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200" name="Google Shape;200;p17"/>
              <p:cNvSpPr txBox="1"/>
              <p:nvPr/>
            </p:nvSpPr>
            <p:spPr>
              <a:xfrm>
                <a:off x="5419250" y="333165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201" name="Google Shape;201;p17"/>
              <p:cNvSpPr txBox="1"/>
              <p:nvPr/>
            </p:nvSpPr>
            <p:spPr>
              <a:xfrm>
                <a:off x="6804475" y="3548588"/>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202" name="Google Shape;202;p17"/>
              <p:cNvSpPr txBox="1"/>
              <p:nvPr/>
            </p:nvSpPr>
            <p:spPr>
              <a:xfrm>
                <a:off x="5415400" y="2684213"/>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203" name="Google Shape;203;p17"/>
              <p:cNvSpPr txBox="1"/>
              <p:nvPr/>
            </p:nvSpPr>
            <p:spPr>
              <a:xfrm>
                <a:off x="4651225" y="320152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204" name="Google Shape;204;p17"/>
              <p:cNvSpPr txBox="1"/>
              <p:nvPr/>
            </p:nvSpPr>
            <p:spPr>
              <a:xfrm>
                <a:off x="6188750" y="213860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205" name="Google Shape;205;p17"/>
              <p:cNvSpPr txBox="1"/>
              <p:nvPr/>
            </p:nvSpPr>
            <p:spPr>
              <a:xfrm>
                <a:off x="5099975" y="3836450"/>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sp>
            <p:nvSpPr>
              <p:cNvPr id="206" name="Google Shape;206;p17"/>
              <p:cNvSpPr txBox="1"/>
              <p:nvPr/>
            </p:nvSpPr>
            <p:spPr>
              <a:xfrm>
                <a:off x="5821375" y="3545025"/>
                <a:ext cx="36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a:t>
                </a:r>
                <a:endParaRPr b="1"/>
              </a:p>
            </p:txBody>
          </p:sp>
        </p:grpSp>
        <p:sp>
          <p:nvSpPr>
            <p:cNvPr id="207" name="Google Shape;207;p17"/>
            <p:cNvSpPr txBox="1"/>
            <p:nvPr/>
          </p:nvSpPr>
          <p:spPr>
            <a:xfrm>
              <a:off x="4426700" y="4300775"/>
              <a:ext cx="10113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600"/>
                <a:t>(Lat : 39.6, </a:t>
              </a:r>
              <a:endParaRPr sz="600"/>
            </a:p>
            <a:p>
              <a:pPr indent="0" lvl="0" marL="0" rtl="0" algn="ctr">
                <a:spcBef>
                  <a:spcPts val="0"/>
                </a:spcBef>
                <a:spcAft>
                  <a:spcPts val="0"/>
                </a:spcAft>
                <a:buNone/>
              </a:pPr>
              <a:r>
                <a:rPr lang="en" sz="600"/>
                <a:t>    Long: 116.4, </a:t>
              </a:r>
              <a:endParaRPr sz="600"/>
            </a:p>
            <a:p>
              <a:pPr indent="0" lvl="0" marL="0" rtl="0" algn="ctr">
                <a:spcBef>
                  <a:spcPts val="0"/>
                </a:spcBef>
                <a:spcAft>
                  <a:spcPts val="0"/>
                </a:spcAft>
                <a:buNone/>
              </a:pPr>
              <a:r>
                <a:rPr lang="en" sz="600"/>
                <a:t>PM2.5: ?)</a:t>
              </a:r>
              <a:endParaRPr sz="600"/>
            </a:p>
          </p:txBody>
        </p:sp>
        <p:cxnSp>
          <p:nvCxnSpPr>
            <p:cNvPr id="208" name="Google Shape;208;p17"/>
            <p:cNvCxnSpPr>
              <a:stCxn id="207" idx="0"/>
            </p:cNvCxnSpPr>
            <p:nvPr/>
          </p:nvCxnSpPr>
          <p:spPr>
            <a:xfrm flipH="1" rot="10800000">
              <a:off x="4932350" y="4154375"/>
              <a:ext cx="224400" cy="146400"/>
            </a:xfrm>
            <a:prstGeom prst="straightConnector1">
              <a:avLst/>
            </a:prstGeom>
            <a:noFill/>
            <a:ln cap="flat" cmpd="sng" w="9525">
              <a:solidFill>
                <a:schemeClr val="dk2"/>
              </a:solidFill>
              <a:prstDash val="solid"/>
              <a:round/>
              <a:headEnd len="med" w="med" type="none"/>
              <a:tailEnd len="med" w="med" type="triangle"/>
            </a:ln>
          </p:spPr>
        </p:cxnSp>
      </p:grpSp>
      <p:grpSp>
        <p:nvGrpSpPr>
          <p:cNvPr id="209" name="Google Shape;209;p17"/>
          <p:cNvGrpSpPr/>
          <p:nvPr/>
        </p:nvGrpSpPr>
        <p:grpSpPr>
          <a:xfrm>
            <a:off x="4782787" y="2199025"/>
            <a:ext cx="2981150" cy="2407850"/>
            <a:chOff x="4782787" y="2199025"/>
            <a:chExt cx="2981150" cy="2407850"/>
          </a:xfrm>
        </p:grpSpPr>
        <p:grpSp>
          <p:nvGrpSpPr>
            <p:cNvPr id="210" name="Google Shape;210;p17"/>
            <p:cNvGrpSpPr/>
            <p:nvPr/>
          </p:nvGrpSpPr>
          <p:grpSpPr>
            <a:xfrm>
              <a:off x="4782787" y="2199025"/>
              <a:ext cx="2981150" cy="2038550"/>
              <a:chOff x="4782787" y="2199025"/>
              <a:chExt cx="2981150" cy="2038550"/>
            </a:xfrm>
          </p:grpSpPr>
          <p:grpSp>
            <p:nvGrpSpPr>
              <p:cNvPr id="211" name="Google Shape;211;p17"/>
              <p:cNvGrpSpPr/>
              <p:nvPr/>
            </p:nvGrpSpPr>
            <p:grpSpPr>
              <a:xfrm>
                <a:off x="4782787" y="2199025"/>
                <a:ext cx="2981150" cy="2038550"/>
                <a:chOff x="4782787" y="2199025"/>
                <a:chExt cx="2981150" cy="2038550"/>
              </a:xfrm>
            </p:grpSpPr>
            <p:pic>
              <p:nvPicPr>
                <p:cNvPr id="212" name="Google Shape;212;p17"/>
                <p:cNvPicPr preferRelativeResize="0"/>
                <p:nvPr/>
              </p:nvPicPr>
              <p:blipFill>
                <a:blip r:embed="rId4">
                  <a:alphaModFix/>
                </a:blip>
                <a:stretch>
                  <a:fillRect/>
                </a:stretch>
              </p:blipFill>
              <p:spPr>
                <a:xfrm>
                  <a:off x="5945712" y="2199025"/>
                  <a:ext cx="265750" cy="265750"/>
                </a:xfrm>
                <a:prstGeom prst="rect">
                  <a:avLst/>
                </a:prstGeom>
                <a:noFill/>
                <a:ln>
                  <a:noFill/>
                </a:ln>
              </p:spPr>
            </p:pic>
            <p:pic>
              <p:nvPicPr>
                <p:cNvPr id="213" name="Google Shape;213;p17"/>
                <p:cNvPicPr preferRelativeResize="0"/>
                <p:nvPr/>
              </p:nvPicPr>
              <p:blipFill>
                <a:blip r:embed="rId4">
                  <a:alphaModFix/>
                </a:blip>
                <a:stretch>
                  <a:fillRect/>
                </a:stretch>
              </p:blipFill>
              <p:spPr>
                <a:xfrm>
                  <a:off x="5309250" y="2474325"/>
                  <a:ext cx="265750" cy="265750"/>
                </a:xfrm>
                <a:prstGeom prst="rect">
                  <a:avLst/>
                </a:prstGeom>
                <a:noFill/>
                <a:ln>
                  <a:noFill/>
                </a:ln>
              </p:spPr>
            </p:pic>
            <p:pic>
              <p:nvPicPr>
                <p:cNvPr id="214" name="Google Shape;214;p17"/>
                <p:cNvPicPr preferRelativeResize="0"/>
                <p:nvPr/>
              </p:nvPicPr>
              <p:blipFill>
                <a:blip r:embed="rId4">
                  <a:alphaModFix/>
                </a:blip>
                <a:stretch>
                  <a:fillRect/>
                </a:stretch>
              </p:blipFill>
              <p:spPr>
                <a:xfrm>
                  <a:off x="6144600" y="2555750"/>
                  <a:ext cx="265750" cy="265750"/>
                </a:xfrm>
                <a:prstGeom prst="rect">
                  <a:avLst/>
                </a:prstGeom>
                <a:noFill/>
                <a:ln>
                  <a:noFill/>
                </a:ln>
              </p:spPr>
            </p:pic>
            <p:pic>
              <p:nvPicPr>
                <p:cNvPr id="215" name="Google Shape;215;p17"/>
                <p:cNvPicPr preferRelativeResize="0"/>
                <p:nvPr/>
              </p:nvPicPr>
              <p:blipFill>
                <a:blip r:embed="rId4">
                  <a:alphaModFix/>
                </a:blip>
                <a:stretch>
                  <a:fillRect/>
                </a:stretch>
              </p:blipFill>
              <p:spPr>
                <a:xfrm>
                  <a:off x="5575000" y="2987300"/>
                  <a:ext cx="265750" cy="265750"/>
                </a:xfrm>
                <a:prstGeom prst="rect">
                  <a:avLst/>
                </a:prstGeom>
                <a:noFill/>
                <a:ln>
                  <a:noFill/>
                </a:ln>
              </p:spPr>
            </p:pic>
            <p:pic>
              <p:nvPicPr>
                <p:cNvPr id="216" name="Google Shape;216;p17"/>
                <p:cNvPicPr preferRelativeResize="0"/>
                <p:nvPr/>
              </p:nvPicPr>
              <p:blipFill>
                <a:blip r:embed="rId4">
                  <a:alphaModFix/>
                </a:blip>
                <a:stretch>
                  <a:fillRect/>
                </a:stretch>
              </p:blipFill>
              <p:spPr>
                <a:xfrm>
                  <a:off x="4782787" y="2855475"/>
                  <a:ext cx="265750" cy="265750"/>
                </a:xfrm>
                <a:prstGeom prst="rect">
                  <a:avLst/>
                </a:prstGeom>
                <a:noFill/>
                <a:ln>
                  <a:noFill/>
                </a:ln>
              </p:spPr>
            </p:pic>
            <p:pic>
              <p:nvPicPr>
                <p:cNvPr id="217" name="Google Shape;217;p17"/>
                <p:cNvPicPr preferRelativeResize="0"/>
                <p:nvPr/>
              </p:nvPicPr>
              <p:blipFill>
                <a:blip r:embed="rId4">
                  <a:alphaModFix/>
                </a:blip>
                <a:stretch>
                  <a:fillRect/>
                </a:stretch>
              </p:blipFill>
              <p:spPr>
                <a:xfrm>
                  <a:off x="6589550" y="2760075"/>
                  <a:ext cx="265750" cy="265750"/>
                </a:xfrm>
                <a:prstGeom prst="rect">
                  <a:avLst/>
                </a:prstGeom>
                <a:noFill/>
                <a:ln>
                  <a:noFill/>
                </a:ln>
              </p:spPr>
            </p:pic>
            <p:pic>
              <p:nvPicPr>
                <p:cNvPr id="218" name="Google Shape;218;p17"/>
                <p:cNvPicPr preferRelativeResize="0"/>
                <p:nvPr/>
              </p:nvPicPr>
              <p:blipFill>
                <a:blip r:embed="rId4">
                  <a:alphaModFix/>
                </a:blip>
                <a:stretch>
                  <a:fillRect/>
                </a:stretch>
              </p:blipFill>
              <p:spPr>
                <a:xfrm>
                  <a:off x="5121662" y="3436350"/>
                  <a:ext cx="265750" cy="265750"/>
                </a:xfrm>
                <a:prstGeom prst="rect">
                  <a:avLst/>
                </a:prstGeom>
                <a:noFill/>
                <a:ln>
                  <a:noFill/>
                </a:ln>
              </p:spPr>
            </p:pic>
            <p:pic>
              <p:nvPicPr>
                <p:cNvPr id="219" name="Google Shape;219;p17"/>
                <p:cNvPicPr preferRelativeResize="0"/>
                <p:nvPr/>
              </p:nvPicPr>
              <p:blipFill>
                <a:blip r:embed="rId4">
                  <a:alphaModFix/>
                </a:blip>
                <a:stretch>
                  <a:fillRect/>
                </a:stretch>
              </p:blipFill>
              <p:spPr>
                <a:xfrm>
                  <a:off x="6022750" y="3971825"/>
                  <a:ext cx="265750" cy="265750"/>
                </a:xfrm>
                <a:prstGeom prst="rect">
                  <a:avLst/>
                </a:prstGeom>
                <a:noFill/>
                <a:ln>
                  <a:noFill/>
                </a:ln>
              </p:spPr>
            </p:pic>
            <p:pic>
              <p:nvPicPr>
                <p:cNvPr id="220" name="Google Shape;220;p17"/>
                <p:cNvPicPr preferRelativeResize="0"/>
                <p:nvPr/>
              </p:nvPicPr>
              <p:blipFill>
                <a:blip r:embed="rId4">
                  <a:alphaModFix/>
                </a:blip>
                <a:stretch>
                  <a:fillRect/>
                </a:stretch>
              </p:blipFill>
              <p:spPr>
                <a:xfrm>
                  <a:off x="6495050" y="3388725"/>
                  <a:ext cx="265750" cy="265750"/>
                </a:xfrm>
                <a:prstGeom prst="rect">
                  <a:avLst/>
                </a:prstGeom>
                <a:noFill/>
                <a:ln>
                  <a:noFill/>
                </a:ln>
              </p:spPr>
            </p:pic>
            <p:sp>
              <p:nvSpPr>
                <p:cNvPr id="221" name="Google Shape;221;p17"/>
                <p:cNvSpPr txBox="1"/>
                <p:nvPr/>
              </p:nvSpPr>
              <p:spPr>
                <a:xfrm>
                  <a:off x="6855238" y="3071450"/>
                  <a:ext cx="908700" cy="3078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en" sz="1000"/>
                    <a:t>Weather stations</a:t>
                  </a:r>
                  <a:endParaRPr sz="1000"/>
                </a:p>
              </p:txBody>
            </p:sp>
            <p:cxnSp>
              <p:nvCxnSpPr>
                <p:cNvPr id="222" name="Google Shape;222;p17"/>
                <p:cNvCxnSpPr>
                  <a:stCxn id="221" idx="0"/>
                  <a:endCxn id="217" idx="3"/>
                </p:cNvCxnSpPr>
                <p:nvPr/>
              </p:nvCxnSpPr>
              <p:spPr>
                <a:xfrm rot="10800000">
                  <a:off x="6855388" y="2892950"/>
                  <a:ext cx="454200" cy="178500"/>
                </a:xfrm>
                <a:prstGeom prst="straightConnector1">
                  <a:avLst/>
                </a:prstGeom>
                <a:noFill/>
                <a:ln cap="flat" cmpd="sng" w="9525">
                  <a:solidFill>
                    <a:srgbClr val="000000"/>
                  </a:solidFill>
                  <a:prstDash val="solid"/>
                  <a:round/>
                  <a:headEnd len="med" w="med" type="none"/>
                  <a:tailEnd len="med" w="med" type="triangle"/>
                </a:ln>
              </p:spPr>
            </p:cxnSp>
          </p:grpSp>
          <p:cxnSp>
            <p:nvCxnSpPr>
              <p:cNvPr id="223" name="Google Shape;223;p17"/>
              <p:cNvCxnSpPr>
                <a:stCxn id="221" idx="2"/>
              </p:cNvCxnSpPr>
              <p:nvPr/>
            </p:nvCxnSpPr>
            <p:spPr>
              <a:xfrm flipH="1">
                <a:off x="6760288" y="3379250"/>
                <a:ext cx="549300" cy="119400"/>
              </a:xfrm>
              <a:prstGeom prst="straightConnector1">
                <a:avLst/>
              </a:prstGeom>
              <a:noFill/>
              <a:ln cap="flat" cmpd="sng" w="9525">
                <a:solidFill>
                  <a:schemeClr val="dk1"/>
                </a:solidFill>
                <a:prstDash val="solid"/>
                <a:round/>
                <a:headEnd len="med" w="med" type="none"/>
                <a:tailEnd len="med" w="med" type="triangle"/>
              </a:ln>
            </p:spPr>
          </p:cxnSp>
        </p:grpSp>
        <p:sp>
          <p:nvSpPr>
            <p:cNvPr id="224" name="Google Shape;224;p17"/>
            <p:cNvSpPr txBox="1"/>
            <p:nvPr/>
          </p:nvSpPr>
          <p:spPr>
            <a:xfrm>
              <a:off x="6032425" y="4237575"/>
              <a:ext cx="11910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600"/>
                <a:t> (Temp : 28 ℃, </a:t>
              </a:r>
              <a:endParaRPr sz="600"/>
            </a:p>
            <a:p>
              <a:pPr indent="0" lvl="0" marL="0" rtl="0" algn="ctr">
                <a:spcBef>
                  <a:spcPts val="0"/>
                </a:spcBef>
                <a:spcAft>
                  <a:spcPts val="0"/>
                </a:spcAft>
                <a:buNone/>
              </a:pPr>
              <a:r>
                <a:rPr lang="en" sz="600"/>
                <a:t>    Humidity:70%,</a:t>
              </a:r>
              <a:endParaRPr sz="600"/>
            </a:p>
            <a:p>
              <a:pPr indent="0" lvl="0" marL="0" rtl="0" algn="ctr">
                <a:spcBef>
                  <a:spcPts val="0"/>
                </a:spcBef>
                <a:spcAft>
                  <a:spcPts val="0"/>
                </a:spcAft>
                <a:buNone/>
              </a:pPr>
              <a:r>
                <a:rPr lang="en" sz="600"/>
                <a:t>             Wind speed: 6 km/h, </a:t>
              </a:r>
              <a:endParaRPr sz="600"/>
            </a:p>
            <a:p>
              <a:pPr indent="0" lvl="0" marL="0" rtl="0" algn="ctr">
                <a:spcBef>
                  <a:spcPts val="0"/>
                </a:spcBef>
                <a:spcAft>
                  <a:spcPts val="0"/>
                </a:spcAft>
                <a:buNone/>
              </a:pPr>
              <a:r>
                <a:rPr lang="en" sz="600"/>
                <a:t>       Weather: sunny)</a:t>
              </a:r>
              <a:endParaRPr sz="600"/>
            </a:p>
          </p:txBody>
        </p:sp>
        <p:cxnSp>
          <p:nvCxnSpPr>
            <p:cNvPr id="225" name="Google Shape;225;p17"/>
            <p:cNvCxnSpPr>
              <a:stCxn id="224" idx="0"/>
              <a:endCxn id="219" idx="3"/>
            </p:cNvCxnSpPr>
            <p:nvPr/>
          </p:nvCxnSpPr>
          <p:spPr>
            <a:xfrm rot="10800000">
              <a:off x="6288625" y="4104675"/>
              <a:ext cx="339300" cy="132900"/>
            </a:xfrm>
            <a:prstGeom prst="straightConnector1">
              <a:avLst/>
            </a:prstGeom>
            <a:noFill/>
            <a:ln cap="flat" cmpd="sng" w="9525">
              <a:solidFill>
                <a:schemeClr val="dk2"/>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a:t>
            </a:r>
            <a:endParaRPr/>
          </a:p>
        </p:txBody>
      </p:sp>
      <p:sp>
        <p:nvSpPr>
          <p:cNvPr id="231" name="Google Shape;23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2" name="Google Shape;232;p18"/>
          <p:cNvSpPr txBox="1"/>
          <p:nvPr>
            <p:ph idx="1" type="body"/>
          </p:nvPr>
        </p:nvSpPr>
        <p:spPr>
          <a:xfrm>
            <a:off x="5692575" y="1960800"/>
            <a:ext cx="3261900" cy="1197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 scope for domain knowledge</a:t>
            </a:r>
            <a:endParaRPr/>
          </a:p>
          <a:p>
            <a:pPr indent="-342900" lvl="0" marL="457200" rtl="0" algn="l">
              <a:spcBef>
                <a:spcPts val="0"/>
              </a:spcBef>
              <a:spcAft>
                <a:spcPts val="0"/>
              </a:spcAft>
              <a:buSzPts val="1800"/>
              <a:buChar char="●"/>
            </a:pPr>
            <a:r>
              <a:rPr lang="en"/>
              <a:t>No uncertainty provision</a:t>
            </a:r>
            <a:endParaRPr/>
          </a:p>
        </p:txBody>
      </p:sp>
      <p:grpSp>
        <p:nvGrpSpPr>
          <p:cNvPr id="233" name="Google Shape;233;p18"/>
          <p:cNvGrpSpPr/>
          <p:nvPr/>
        </p:nvGrpSpPr>
        <p:grpSpPr>
          <a:xfrm>
            <a:off x="135575" y="1255125"/>
            <a:ext cx="5447550" cy="3502925"/>
            <a:chOff x="135575" y="1255125"/>
            <a:chExt cx="5447550" cy="3502925"/>
          </a:xfrm>
        </p:grpSpPr>
        <p:pic>
          <p:nvPicPr>
            <p:cNvPr id="234" name="Google Shape;234;p18"/>
            <p:cNvPicPr preferRelativeResize="0"/>
            <p:nvPr/>
          </p:nvPicPr>
          <p:blipFill rotWithShape="1">
            <a:blip r:embed="rId3">
              <a:alphaModFix/>
            </a:blip>
            <a:srcRect b="10690" l="0" r="0" t="0"/>
            <a:stretch/>
          </p:blipFill>
          <p:spPr>
            <a:xfrm>
              <a:off x="324525" y="1546225"/>
              <a:ext cx="5258600" cy="2995875"/>
            </a:xfrm>
            <a:prstGeom prst="rect">
              <a:avLst/>
            </a:prstGeom>
            <a:noFill/>
            <a:ln>
              <a:noFill/>
            </a:ln>
          </p:spPr>
        </p:pic>
        <p:sp>
          <p:nvSpPr>
            <p:cNvPr id="235" name="Google Shape;235;p18"/>
            <p:cNvSpPr txBox="1"/>
            <p:nvPr/>
          </p:nvSpPr>
          <p:spPr>
            <a:xfrm>
              <a:off x="135575" y="4326950"/>
              <a:ext cx="525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1"/>
                  </a:solidFill>
                </a:rPr>
                <a:t>s</a:t>
              </a:r>
              <a:r>
                <a:rPr lang="en" sz="800">
                  <a:solidFill>
                    <a:schemeClr val="dk1"/>
                  </a:solidFill>
                </a:rPr>
                <a:t>rc: </a:t>
              </a:r>
              <a:r>
                <a:rPr lang="en" sz="800">
                  <a:solidFill>
                    <a:schemeClr val="dk1"/>
                  </a:solidFill>
                </a:rPr>
                <a:t>Cheng, W., Shen, Y., Zhu, Y., &amp; Huang, L. (2018). A Neural Attention Model for Urban Air Quality Inference: Learning the Weights of Monitoring Stations. Proceedings of the AAAI Conference on Artificial Intelligence, 32(1).</a:t>
              </a:r>
              <a:endParaRPr sz="800"/>
            </a:p>
          </p:txBody>
        </p:sp>
        <p:sp>
          <p:nvSpPr>
            <p:cNvPr id="236" name="Google Shape;236;p18"/>
            <p:cNvSpPr txBox="1"/>
            <p:nvPr/>
          </p:nvSpPr>
          <p:spPr>
            <a:xfrm>
              <a:off x="324525" y="1255125"/>
              <a:ext cx="5069700" cy="4617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800">
                  <a:solidFill>
                    <a:srgbClr val="595959"/>
                  </a:solidFill>
                </a:rPr>
                <a:t>Attentional Deep Air Quality Inference Network</a:t>
              </a:r>
              <a:endParaRPr>
                <a:solidFill>
                  <a:srgbClr val="595959"/>
                </a:solidFill>
              </a:endParaRPr>
            </a:p>
          </p:txBody>
        </p:sp>
      </p:grpSp>
      <p:sp>
        <p:nvSpPr>
          <p:cNvPr id="237" name="Google Shape;237;p18"/>
          <p:cNvSpPr txBox="1"/>
          <p:nvPr/>
        </p:nvSpPr>
        <p:spPr>
          <a:xfrm>
            <a:off x="6501225" y="1255125"/>
            <a:ext cx="1644600" cy="461700"/>
          </a:xfrm>
          <a:prstGeom prst="rect">
            <a:avLst/>
          </a:prstGeom>
          <a:solidFill>
            <a:schemeClr val="l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595959"/>
                </a:solidFill>
              </a:rPr>
              <a:t>Shortcomings</a:t>
            </a:r>
            <a:endParaRPr sz="1800">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Approach: Gaussian Process </a:t>
            </a:r>
            <a:r>
              <a:rPr lang="en"/>
              <a:t>(GP) </a:t>
            </a:r>
            <a:r>
              <a:rPr lang="en"/>
              <a:t>Regression</a:t>
            </a:r>
            <a:endParaRPr/>
          </a:p>
        </p:txBody>
      </p:sp>
      <p:sp>
        <p:nvSpPr>
          <p:cNvPr id="243" name="Google Shape;24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44" name="Google Shape;244;p19"/>
          <p:cNvPicPr preferRelativeResize="0"/>
          <p:nvPr/>
        </p:nvPicPr>
        <p:blipFill>
          <a:blip r:embed="rId3">
            <a:alphaModFix/>
          </a:blip>
          <a:stretch>
            <a:fillRect/>
          </a:stretch>
        </p:blipFill>
        <p:spPr>
          <a:xfrm>
            <a:off x="1471613" y="1017725"/>
            <a:ext cx="6200770" cy="3820975"/>
          </a:xfrm>
          <a:prstGeom prst="rect">
            <a:avLst/>
          </a:prstGeom>
          <a:noFill/>
          <a:ln cap="flat" cmpd="sng" w="19050">
            <a:solidFill>
              <a:schemeClr val="dk2"/>
            </a:solidFill>
            <a:prstDash val="solid"/>
            <a:round/>
            <a:headEnd len="sm" w="sm" type="none"/>
            <a:tailEnd len="sm" w="sm" type="none"/>
          </a:ln>
        </p:spPr>
      </p:pic>
      <p:sp>
        <p:nvSpPr>
          <p:cNvPr id="245" name="Google Shape;245;p19"/>
          <p:cNvSpPr/>
          <p:nvPr/>
        </p:nvSpPr>
        <p:spPr>
          <a:xfrm>
            <a:off x="2816100" y="1836600"/>
            <a:ext cx="1008600" cy="43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Predictive Mean</a:t>
            </a:r>
            <a:endParaRPr/>
          </a:p>
        </p:txBody>
      </p:sp>
      <p:sp>
        <p:nvSpPr>
          <p:cNvPr id="246" name="Google Shape;246;p19"/>
          <p:cNvSpPr/>
          <p:nvPr/>
        </p:nvSpPr>
        <p:spPr>
          <a:xfrm>
            <a:off x="4831950" y="3059300"/>
            <a:ext cx="1068300" cy="43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Predictive</a:t>
            </a:r>
            <a:r>
              <a:rPr lang="en"/>
              <a:t> </a:t>
            </a:r>
            <a:endParaRPr/>
          </a:p>
          <a:p>
            <a:pPr indent="0" lvl="0" marL="0" rtl="0" algn="ctr">
              <a:spcBef>
                <a:spcPts val="0"/>
              </a:spcBef>
              <a:spcAft>
                <a:spcPts val="0"/>
              </a:spcAft>
              <a:buNone/>
            </a:pPr>
            <a:r>
              <a:rPr lang="en"/>
              <a:t>1 std</a:t>
            </a:r>
            <a:endParaRPr/>
          </a:p>
        </p:txBody>
      </p:sp>
      <p:sp>
        <p:nvSpPr>
          <p:cNvPr id="247" name="Google Shape;247;p19"/>
          <p:cNvSpPr/>
          <p:nvPr/>
        </p:nvSpPr>
        <p:spPr>
          <a:xfrm>
            <a:off x="4831950" y="3613650"/>
            <a:ext cx="1068300" cy="43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Predictive </a:t>
            </a:r>
            <a:endParaRPr/>
          </a:p>
          <a:p>
            <a:pPr indent="0" lvl="0" marL="0" rtl="0" algn="ctr">
              <a:spcBef>
                <a:spcPts val="0"/>
              </a:spcBef>
              <a:spcAft>
                <a:spcPts val="0"/>
              </a:spcAft>
              <a:buNone/>
            </a:pPr>
            <a:r>
              <a:rPr lang="en"/>
              <a:t>2</a:t>
            </a:r>
            <a:r>
              <a:rPr lang="en"/>
              <a:t> std</a:t>
            </a:r>
            <a:endParaRPr/>
          </a:p>
        </p:txBody>
      </p:sp>
      <p:cxnSp>
        <p:nvCxnSpPr>
          <p:cNvPr id="248" name="Google Shape;248;p19"/>
          <p:cNvCxnSpPr>
            <a:stCxn id="249" idx="2"/>
          </p:cNvCxnSpPr>
          <p:nvPr/>
        </p:nvCxnSpPr>
        <p:spPr>
          <a:xfrm>
            <a:off x="6574525" y="1525338"/>
            <a:ext cx="362700" cy="1270500"/>
          </a:xfrm>
          <a:prstGeom prst="straightConnector1">
            <a:avLst/>
          </a:prstGeom>
          <a:noFill/>
          <a:ln cap="flat" cmpd="sng" w="19050">
            <a:solidFill>
              <a:srgbClr val="CC0000"/>
            </a:solidFill>
            <a:prstDash val="solid"/>
            <a:round/>
            <a:headEnd len="med" w="med" type="none"/>
            <a:tailEnd len="med" w="med" type="triangle"/>
          </a:ln>
        </p:spPr>
      </p:cxnSp>
      <p:sp>
        <p:nvSpPr>
          <p:cNvPr id="249" name="Google Shape;249;p19"/>
          <p:cNvSpPr/>
          <p:nvPr/>
        </p:nvSpPr>
        <p:spPr>
          <a:xfrm>
            <a:off x="5974375" y="1252638"/>
            <a:ext cx="1200300" cy="2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Data Points</a:t>
            </a:r>
            <a:endParaRPr/>
          </a:p>
        </p:txBody>
      </p:sp>
      <p:sp>
        <p:nvSpPr>
          <p:cNvPr id="250" name="Google Shape;250;p19"/>
          <p:cNvSpPr txBox="1"/>
          <p:nvPr/>
        </p:nvSpPr>
        <p:spPr>
          <a:xfrm>
            <a:off x="1471625" y="4749025"/>
            <a:ext cx="51897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a:t>
            </a:r>
            <a:r>
              <a:rPr lang="en" sz="800"/>
              <a:t>rc: </a:t>
            </a:r>
            <a:r>
              <a:rPr lang="en" sz="800"/>
              <a:t>http://www.infinitecuriosity.org/vizgp/</a:t>
            </a:r>
            <a:endParaRPr sz="800"/>
          </a:p>
        </p:txBody>
      </p:sp>
      <p:cxnSp>
        <p:nvCxnSpPr>
          <p:cNvPr id="251" name="Google Shape;251;p19"/>
          <p:cNvCxnSpPr>
            <a:stCxn id="249" idx="2"/>
          </p:cNvCxnSpPr>
          <p:nvPr/>
        </p:nvCxnSpPr>
        <p:spPr>
          <a:xfrm flipH="1">
            <a:off x="5354425" y="1525338"/>
            <a:ext cx="1220100" cy="334200"/>
          </a:xfrm>
          <a:prstGeom prst="straightConnector1">
            <a:avLst/>
          </a:prstGeom>
          <a:noFill/>
          <a:ln cap="flat" cmpd="sng" w="19050">
            <a:solidFill>
              <a:srgbClr val="CC0000"/>
            </a:solidFill>
            <a:prstDash val="solid"/>
            <a:round/>
            <a:headEnd len="med" w="med" type="none"/>
            <a:tailEnd len="med" w="med" type="triangle"/>
          </a:ln>
        </p:spPr>
      </p:cxnSp>
      <p:cxnSp>
        <p:nvCxnSpPr>
          <p:cNvPr id="252" name="Google Shape;252;p19"/>
          <p:cNvCxnSpPr>
            <a:stCxn id="245" idx="3"/>
          </p:cNvCxnSpPr>
          <p:nvPr/>
        </p:nvCxnSpPr>
        <p:spPr>
          <a:xfrm>
            <a:off x="3824700" y="2055150"/>
            <a:ext cx="329700" cy="1149600"/>
          </a:xfrm>
          <a:prstGeom prst="bentConnector2">
            <a:avLst/>
          </a:prstGeom>
          <a:noFill/>
          <a:ln cap="flat" cmpd="sng" w="19050">
            <a:solidFill>
              <a:srgbClr val="CC0000"/>
            </a:solidFill>
            <a:prstDash val="solid"/>
            <a:round/>
            <a:headEnd len="med" w="med" type="none"/>
            <a:tailEnd len="med" w="med" type="triangle"/>
          </a:ln>
        </p:spPr>
      </p:cxnSp>
      <p:cxnSp>
        <p:nvCxnSpPr>
          <p:cNvPr id="253" name="Google Shape;253;p19"/>
          <p:cNvCxnSpPr>
            <a:stCxn id="246" idx="3"/>
          </p:cNvCxnSpPr>
          <p:nvPr/>
        </p:nvCxnSpPr>
        <p:spPr>
          <a:xfrm flipH="1" rot="10800000">
            <a:off x="5900250" y="2413550"/>
            <a:ext cx="126900" cy="864300"/>
          </a:xfrm>
          <a:prstGeom prst="bentConnector2">
            <a:avLst/>
          </a:prstGeom>
          <a:noFill/>
          <a:ln cap="flat" cmpd="sng" w="19050">
            <a:solidFill>
              <a:srgbClr val="CC0000"/>
            </a:solidFill>
            <a:prstDash val="solid"/>
            <a:round/>
            <a:headEnd len="med" w="med" type="none"/>
            <a:tailEnd len="med" w="med" type="triangle"/>
          </a:ln>
        </p:spPr>
      </p:cxnSp>
      <p:cxnSp>
        <p:nvCxnSpPr>
          <p:cNvPr id="254" name="Google Shape;254;p19"/>
          <p:cNvCxnSpPr>
            <a:stCxn id="247" idx="3"/>
          </p:cNvCxnSpPr>
          <p:nvPr/>
        </p:nvCxnSpPr>
        <p:spPr>
          <a:xfrm flipH="1" rot="10800000">
            <a:off x="5900250" y="2998500"/>
            <a:ext cx="472800" cy="833700"/>
          </a:xfrm>
          <a:prstGeom prst="bentConnector2">
            <a:avLst/>
          </a:prstGeom>
          <a:noFill/>
          <a:ln cap="flat" cmpd="sng" w="19050">
            <a:solidFill>
              <a:srgbClr val="CC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0" name="Google Shape;260;p20"/>
          <p:cNvPicPr preferRelativeResize="0"/>
          <p:nvPr/>
        </p:nvPicPr>
        <p:blipFill>
          <a:blip r:embed="rId3">
            <a:alphaModFix/>
          </a:blip>
          <a:stretch>
            <a:fillRect/>
          </a:stretch>
        </p:blipFill>
        <p:spPr>
          <a:xfrm>
            <a:off x="590288" y="118175"/>
            <a:ext cx="7963427" cy="49071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Gaussian Process Regression : Intuition</a:t>
            </a:r>
            <a:endParaRPr/>
          </a:p>
        </p:txBody>
      </p:sp>
      <p:sp>
        <p:nvSpPr>
          <p:cNvPr id="266" name="Google Shape;26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7" name="Google Shape;267;p21"/>
          <p:cNvPicPr preferRelativeResize="0"/>
          <p:nvPr/>
        </p:nvPicPr>
        <p:blipFill>
          <a:blip r:embed="rId3">
            <a:alphaModFix/>
          </a:blip>
          <a:stretch>
            <a:fillRect/>
          </a:stretch>
        </p:blipFill>
        <p:spPr>
          <a:xfrm>
            <a:off x="2743200" y="1017725"/>
            <a:ext cx="3657600" cy="1371600"/>
          </a:xfrm>
          <a:prstGeom prst="rect">
            <a:avLst/>
          </a:prstGeom>
          <a:noFill/>
          <a:ln>
            <a:noFill/>
          </a:ln>
        </p:spPr>
      </p:pic>
      <p:pic>
        <p:nvPicPr>
          <p:cNvPr id="268" name="Google Shape;268;p21"/>
          <p:cNvPicPr preferRelativeResize="0"/>
          <p:nvPr/>
        </p:nvPicPr>
        <p:blipFill>
          <a:blip r:embed="rId4">
            <a:alphaModFix/>
          </a:blip>
          <a:stretch>
            <a:fillRect/>
          </a:stretch>
        </p:blipFill>
        <p:spPr>
          <a:xfrm>
            <a:off x="2743200" y="2389325"/>
            <a:ext cx="3657600" cy="1371600"/>
          </a:xfrm>
          <a:prstGeom prst="rect">
            <a:avLst/>
          </a:prstGeom>
          <a:noFill/>
          <a:ln>
            <a:noFill/>
          </a:ln>
        </p:spPr>
      </p:pic>
      <p:pic>
        <p:nvPicPr>
          <p:cNvPr id="269" name="Google Shape;269;p21"/>
          <p:cNvPicPr preferRelativeResize="0"/>
          <p:nvPr/>
        </p:nvPicPr>
        <p:blipFill>
          <a:blip r:embed="rId5">
            <a:alphaModFix/>
          </a:blip>
          <a:stretch>
            <a:fillRect/>
          </a:stretch>
        </p:blipFill>
        <p:spPr>
          <a:xfrm>
            <a:off x="2743200" y="3608525"/>
            <a:ext cx="3657600" cy="1371600"/>
          </a:xfrm>
          <a:prstGeom prst="rect">
            <a:avLst/>
          </a:prstGeom>
          <a:noFill/>
          <a:ln>
            <a:noFill/>
          </a:ln>
        </p:spPr>
      </p:pic>
      <p:sp>
        <p:nvSpPr>
          <p:cNvPr id="270" name="Google Shape;270;p21"/>
          <p:cNvSpPr txBox="1"/>
          <p:nvPr/>
        </p:nvSpPr>
        <p:spPr>
          <a:xfrm>
            <a:off x="2743200" y="4749025"/>
            <a:ext cx="6530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t>s</a:t>
            </a:r>
            <a:r>
              <a:rPr lang="en" sz="800"/>
              <a:t>rc: http://inverseprobability.com/talks/notes/gaussian-processes.html</a:t>
            </a:r>
            <a:endParaRPr sz="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