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Helvetica Neue"/>
      <p:regular r:id="rId46"/>
      <p:bold r:id="rId47"/>
      <p:italic r:id="rId48"/>
      <p:boldItalic r:id="rId49"/>
    </p:embeddedFont>
    <p:embeddedFont>
      <p:font typeface="Helvetica Neue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E5B7BA-12FE-42AB-BD8F-16748D3EB3E5}">
  <a:tblStyle styleId="{6DE5B7BA-12FE-42AB-BD8F-16748D3EB3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HelveticaNeue-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Light-bold.fntdata"/><Relationship Id="rId50" Type="http://schemas.openxmlformats.org/officeDocument/2006/relationships/font" Target="fonts/HelveticaNeueLight-regular.fntdata"/><Relationship Id="rId53" Type="http://schemas.openxmlformats.org/officeDocument/2006/relationships/font" Target="fonts/HelveticaNeueLight-boldItalic.fntdata"/><Relationship Id="rId52" Type="http://schemas.openxmlformats.org/officeDocument/2006/relationships/font" Target="fonts/HelveticaNeue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482a70f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3482a70f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Btw English translation of Samachar is “News”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482a70f0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482a70f0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To </a:t>
            </a:r>
            <a:r>
              <a:rPr lang="en-GB"/>
              <a:t>decide whether given articles is air pollution related or not, we have used snowball sampling technique.</a:t>
            </a:r>
            <a:endParaRPr/>
          </a:p>
          <a:p>
            <a:pPr indent="-298450" lvl="0" marL="457200" rtl="0" algn="l">
              <a:spcBef>
                <a:spcPts val="0"/>
              </a:spcBef>
              <a:spcAft>
                <a:spcPts val="0"/>
              </a:spcAft>
              <a:buSzPts val="1100"/>
              <a:buChar char="-"/>
            </a:pPr>
            <a:r>
              <a:rPr lang="en-GB"/>
              <a:t>Here we have started with one query, we have collected articles mentioning this keyword - air pollution, after checking some of articles we found that there were other keywords like PM2.5 was frequently appearing, so we have included pm2.5 in our queries list</a:t>
            </a:r>
            <a:endParaRPr/>
          </a:p>
          <a:p>
            <a:pPr indent="0" lvl="0" marL="4572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01666ad84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01666ad8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Similarly</a:t>
            </a:r>
            <a:r>
              <a:rPr lang="en-GB">
                <a:solidFill>
                  <a:schemeClr val="dk1"/>
                </a:solidFill>
              </a:rPr>
              <a:t> AQI was also appearing with these keywords so we have included it in queries list.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01666ad8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01666ad8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After iterating this process multiple times, we collected full list of queries.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We have also manually checked 200 articles from 17.4K news articles to make sure if articles are related to air pollution only.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3482a70f0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3482a70f0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We are using this PM2.5 dataset as a ground truth of air pollution for example we could compare air pollution level and number of news articles over time.</a:t>
            </a:r>
            <a:endParaRPr/>
          </a:p>
          <a:p>
            <a:pPr indent="-298450" lvl="0" marL="457200" rtl="0" algn="l">
              <a:spcBef>
                <a:spcPts val="0"/>
              </a:spcBef>
              <a:spcAft>
                <a:spcPts val="0"/>
              </a:spcAft>
              <a:buSzPts val="1100"/>
              <a:buChar char="-"/>
            </a:pPr>
            <a:r>
              <a:rPr lang="en-GB"/>
              <a:t>We </a:t>
            </a:r>
            <a:r>
              <a:rPr lang="en-GB"/>
              <a:t>have</a:t>
            </a:r>
            <a:r>
              <a:rPr lang="en-GB"/>
              <a:t>  extracted PM2.5 for almost all cities from CPCB &amp; OpenAQ</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482a70f0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482a70f09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see why we have framed our first RQ followed by its analysis.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7932dc3cf_1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7932dc3cf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But why geographical bias even matters?</a:t>
            </a:r>
            <a:endParaRPr/>
          </a:p>
          <a:p>
            <a:pPr indent="-298450" lvl="0" marL="457200" rtl="0" algn="l">
              <a:spcBef>
                <a:spcPts val="0"/>
              </a:spcBef>
              <a:spcAft>
                <a:spcPts val="0"/>
              </a:spcAft>
              <a:buSzPts val="1100"/>
              <a:buChar char="-"/>
            </a:pPr>
            <a:r>
              <a:rPr lang="en-GB"/>
              <a:t>Consider two cities in India: Delhi &amp; Patna, </a:t>
            </a:r>
            <a:endParaRPr/>
          </a:p>
          <a:p>
            <a:pPr indent="-298450" lvl="0" marL="457200" rtl="0" algn="l">
              <a:spcBef>
                <a:spcPts val="0"/>
              </a:spcBef>
              <a:spcAft>
                <a:spcPts val="0"/>
              </a:spcAft>
              <a:buSzPts val="1100"/>
              <a:buChar char="-"/>
            </a:pPr>
            <a:r>
              <a:rPr lang="en-GB">
                <a:solidFill>
                  <a:schemeClr val="dk1"/>
                </a:solidFill>
              </a:rPr>
              <a:t>If we see air pollution level of these cities then b  </a:t>
            </a:r>
            <a:r>
              <a:rPr lang="en-GB">
                <a:solidFill>
                  <a:schemeClr val="dk1"/>
                </a:solidFill>
              </a:rPr>
              <a:t>oth are far from India annual </a:t>
            </a:r>
            <a:r>
              <a:rPr lang="en-GB">
                <a:solidFill>
                  <a:schemeClr val="dk1"/>
                </a:solidFill>
              </a:rPr>
              <a:t>PM2.5 </a:t>
            </a:r>
            <a:r>
              <a:rPr lang="en-GB">
                <a:solidFill>
                  <a:schemeClr val="dk1"/>
                </a:solidFill>
              </a:rPr>
              <a:t>limit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5ade5b44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5ade5b44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If we see number of news articles published in these cities, Delhi has 5300 articles  S</a:t>
            </a:r>
            <a:r>
              <a:rPr lang="en-GB">
                <a:solidFill>
                  <a:schemeClr val="dk1"/>
                </a:solidFill>
              </a:rPr>
              <a:t>ince it is capital of India while Patna has only 317 articles in 11 years.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And this is a problem, because if Delhi’s AP numbers coming more frequently in media, then people in Patna might feel safe by seeing less numbers than Delhi.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Is this happening for all polluted cities in India?  If yes, then it’s </a:t>
            </a:r>
            <a:r>
              <a:rPr lang="en-GB">
                <a:solidFill>
                  <a:schemeClr val="dk1"/>
                </a:solidFill>
              </a:rPr>
              <a:t>a serious concern.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3482a70f09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3482a70f09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To  find </a:t>
            </a:r>
            <a:r>
              <a:rPr lang="en-GB"/>
              <a:t>out </a:t>
            </a:r>
            <a:r>
              <a:rPr lang="en-GB"/>
              <a:t>polluted regions in India we have plotted annual </a:t>
            </a:r>
            <a:r>
              <a:rPr lang="en-GB"/>
              <a:t>average</a:t>
            </a:r>
            <a:r>
              <a:rPr lang="en-GB"/>
              <a:t> pm2.5 level across all the regions. </a:t>
            </a:r>
            <a:endParaRPr/>
          </a:p>
          <a:p>
            <a:pPr indent="-298450" lvl="0" marL="457200" rtl="0" algn="l">
              <a:spcBef>
                <a:spcPts val="0"/>
              </a:spcBef>
              <a:spcAft>
                <a:spcPts val="0"/>
              </a:spcAft>
              <a:buSzPts val="1100"/>
              <a:buChar char="-"/>
            </a:pPr>
            <a:r>
              <a:rPr lang="en-GB"/>
              <a:t>We can see that some regions in in North India is extremely polluted over others. </a:t>
            </a:r>
            <a:endParaRPr/>
          </a:p>
          <a:p>
            <a:pPr indent="-298450" lvl="0" marL="457200" rtl="0" algn="l">
              <a:spcBef>
                <a:spcPts val="0"/>
              </a:spcBef>
              <a:spcAft>
                <a:spcPts val="0"/>
              </a:spcAft>
              <a:buSzPts val="1100"/>
              <a:buChar char="-"/>
            </a:pPr>
            <a:r>
              <a:rPr lang="en-GB"/>
              <a:t>This region is Indo-Gengetic Plain in India, which is </a:t>
            </a:r>
            <a:r>
              <a:rPr lang="en-GB"/>
              <a:t>surrounded</a:t>
            </a:r>
            <a:r>
              <a:rPr lang="en-GB"/>
              <a:t> by rivers and mountains. &lt;click&gt;</a:t>
            </a:r>
            <a:endParaRPr/>
          </a:p>
          <a:p>
            <a:pPr indent="-298450" lvl="0" marL="457200" rtl="0" algn="l">
              <a:spcBef>
                <a:spcPts val="0"/>
              </a:spcBef>
              <a:spcAft>
                <a:spcPts val="0"/>
              </a:spcAft>
              <a:buSzPts val="1100"/>
              <a:buChar char="-"/>
            </a:pPr>
            <a:r>
              <a:rPr lang="en-GB"/>
              <a:t>Previous studies have shown that </a:t>
            </a:r>
            <a:r>
              <a:rPr lang="en-GB"/>
              <a:t>IG plain remains polluted due to emissions of primary sources of PM2.5 and </a:t>
            </a:r>
            <a:r>
              <a:rPr lang="en-GB">
                <a:solidFill>
                  <a:schemeClr val="dk1"/>
                </a:solidFill>
              </a:rPr>
              <a:t>unfavorable meteorology. &lt;click&gt;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So now question is do news media focus on </a:t>
            </a:r>
            <a:r>
              <a:rPr lang="en-GB">
                <a:solidFill>
                  <a:schemeClr val="dk1"/>
                </a:solidFill>
              </a:rPr>
              <a:t>cities</a:t>
            </a:r>
            <a:r>
              <a:rPr lang="en-GB">
                <a:solidFill>
                  <a:schemeClr val="dk1"/>
                </a:solidFill>
              </a:rPr>
              <a:t> in IG plain?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482a70f09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482a70f09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this question we have picked some major cities from IG plain.</a:t>
            </a:r>
            <a:endParaRPr/>
          </a:p>
          <a:p>
            <a:pPr indent="-298450" lvl="0" marL="457200" rtl="0" algn="l">
              <a:spcBef>
                <a:spcPts val="0"/>
              </a:spcBef>
              <a:spcAft>
                <a:spcPts val="0"/>
              </a:spcAft>
              <a:buSzPts val="1100"/>
              <a:buChar char="-"/>
            </a:pPr>
            <a:r>
              <a:rPr lang="en-GB"/>
              <a:t>And we compared air </a:t>
            </a:r>
            <a:r>
              <a:rPr lang="en-GB"/>
              <a:t>pollution</a:t>
            </a:r>
            <a:r>
              <a:rPr lang="en-GB"/>
              <a:t> level with number of news articles published in those cities.</a:t>
            </a:r>
            <a:endParaRPr/>
          </a:p>
          <a:p>
            <a:pPr indent="-298450" lvl="0" marL="457200" rtl="0" algn="l">
              <a:spcBef>
                <a:spcPts val="0"/>
              </a:spcBef>
              <a:spcAft>
                <a:spcPts val="0"/>
              </a:spcAft>
              <a:buSzPts val="1100"/>
              <a:buChar char="-"/>
            </a:pPr>
            <a:r>
              <a:rPr lang="en-GB"/>
              <a:t>Except Delhi. All other polluted cities hardly get news media </a:t>
            </a:r>
            <a:r>
              <a:rPr lang="en-GB"/>
              <a:t>attention, despite their worst air quality. &lt;click&gt;</a:t>
            </a:r>
            <a:endParaRPr/>
          </a:p>
          <a:p>
            <a:pPr indent="-298450" lvl="0" marL="457200" rtl="0" algn="l">
              <a:spcBef>
                <a:spcPts val="0"/>
              </a:spcBef>
              <a:spcAft>
                <a:spcPts val="0"/>
              </a:spcAft>
              <a:buSzPts val="1100"/>
              <a:buChar char="-"/>
            </a:pPr>
            <a:r>
              <a:rPr lang="en-GB"/>
              <a:t>Thus it’s clear that, &lt;same1&gt; &lt;click&gt;</a:t>
            </a:r>
            <a:endParaRPr/>
          </a:p>
          <a:p>
            <a:pPr indent="-298450" lvl="0" marL="457200" rtl="0" algn="l">
              <a:spcBef>
                <a:spcPts val="0"/>
              </a:spcBef>
              <a:spcAft>
                <a:spcPts val="0"/>
              </a:spcAft>
              <a:buSzPts val="1100"/>
              <a:buChar char="-"/>
            </a:pPr>
            <a:r>
              <a:rPr lang="en-GB"/>
              <a:t>But now question is &lt;same2&gt;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37932dc3cf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37932dc3cf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 To answer this question, We have sorted cities based on the number of articles, we found that metropolitian cities in India are getting high news media attention,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however their air pollution level is much less compared to cities in IG plain.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482a70f0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482a70f0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map is showing annual </a:t>
            </a:r>
            <a:r>
              <a:rPr lang="en-GB"/>
              <a:t>average</a:t>
            </a:r>
            <a:r>
              <a:rPr lang="en-GB"/>
              <a:t> of PM2.5 level across all the </a:t>
            </a:r>
            <a:r>
              <a:rPr lang="en-GB"/>
              <a:t>countries</a:t>
            </a:r>
            <a:r>
              <a:rPr lang="en-GB"/>
              <a:t> in the world. </a:t>
            </a:r>
            <a:endParaRPr/>
          </a:p>
          <a:p>
            <a:pPr indent="-298450" lvl="0" marL="457200" rtl="0" algn="l">
              <a:spcBef>
                <a:spcPts val="0"/>
              </a:spcBef>
              <a:spcAft>
                <a:spcPts val="0"/>
              </a:spcAft>
              <a:buSzPts val="1100"/>
              <a:buChar char="-"/>
            </a:pPr>
            <a:r>
              <a:rPr lang="en-GB"/>
              <a:t>PM2.5 stands for particulate matter which is air pollutant having diameter less than 2.5 micron. </a:t>
            </a:r>
            <a:endParaRPr/>
          </a:p>
          <a:p>
            <a:pPr indent="-298450" lvl="0" marL="457200" rtl="0" algn="l">
              <a:spcBef>
                <a:spcPts val="0"/>
              </a:spcBef>
              <a:spcAft>
                <a:spcPts val="0"/>
              </a:spcAft>
              <a:buSzPts val="1100"/>
              <a:buChar char="-"/>
            </a:pPr>
            <a:r>
              <a:rPr lang="en-GB"/>
              <a:t>In most air pollution related studies, researcher uses PM2.5 as </a:t>
            </a:r>
            <a:r>
              <a:rPr lang="en-GB"/>
              <a:t>representative</a:t>
            </a:r>
            <a:r>
              <a:rPr lang="en-GB"/>
              <a:t> reading of air </a:t>
            </a:r>
            <a:r>
              <a:rPr lang="en-GB"/>
              <a:t>pollution</a:t>
            </a:r>
            <a:r>
              <a:rPr lang="en-GB"/>
              <a:t> .</a:t>
            </a:r>
            <a:endParaRPr/>
          </a:p>
          <a:p>
            <a:pPr indent="-298450" lvl="0" marL="457200" rtl="0" algn="l">
              <a:spcBef>
                <a:spcPts val="0"/>
              </a:spcBef>
              <a:spcAft>
                <a:spcPts val="0"/>
              </a:spcAft>
              <a:buSzPts val="1100"/>
              <a:buChar char="-"/>
            </a:pPr>
            <a:r>
              <a:rPr lang="en-GB"/>
              <a:t>Because among all the air pollutants PM2.5 poses </a:t>
            </a:r>
            <a:r>
              <a:rPr lang="en-GB"/>
              <a:t>greatest health risk.</a:t>
            </a:r>
            <a:endParaRPr/>
          </a:p>
          <a:p>
            <a:pPr indent="-298450" lvl="0" marL="457200" rtl="0" algn="l">
              <a:spcBef>
                <a:spcPts val="0"/>
              </a:spcBef>
              <a:spcAft>
                <a:spcPts val="0"/>
              </a:spcAft>
              <a:buSzPts val="1100"/>
              <a:buChar char="-"/>
            </a:pPr>
            <a:r>
              <a:rPr lang="en-GB"/>
              <a:t>if we look at this map then air pollution problem is prominent in South-east asia and North africa.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7932dc3cf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7932dc3cf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 On the other side cities which are worst hit by air pollution do not getting news media coverage.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Hence we conclude that  there is strong geographical bias </a:t>
            </a:r>
            <a:r>
              <a:rPr lang="en-GB">
                <a:solidFill>
                  <a:schemeClr val="dk1"/>
                </a:solidFill>
              </a:rPr>
              <a:t>in news media reporting.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3482a70f09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3482a70f09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Let’s see one temporal pattern observed in time series Delhi’s news articles</a:t>
            </a:r>
            <a:endParaRPr/>
          </a:p>
          <a:p>
            <a:pPr indent="0" lvl="0" marL="0" rtl="0" algn="l">
              <a:spcBef>
                <a:spcPts val="0"/>
              </a:spcBef>
              <a:spcAft>
                <a:spcPts val="0"/>
              </a:spcAft>
              <a:buNone/>
            </a:pPr>
            <a:r>
              <a:rPr lang="en-GB"/>
              <a:t>- we have compared PM2.5 level and news media articles.</a:t>
            </a:r>
            <a:endParaRPr/>
          </a:p>
          <a:p>
            <a:pPr indent="0" lvl="0" marL="0" rtl="0" algn="l">
              <a:spcBef>
                <a:spcPts val="0"/>
              </a:spcBef>
              <a:spcAft>
                <a:spcPts val="0"/>
              </a:spcAft>
              <a:buNone/>
            </a:pPr>
            <a:r>
              <a:rPr lang="en-GB"/>
              <a:t>- As we can see here, when air pollution increases news media reporting also increases and so on. </a:t>
            </a:r>
            <a:endParaRPr/>
          </a:p>
          <a:p>
            <a:pPr indent="0" lvl="0" marL="0" rtl="0" algn="l">
              <a:spcBef>
                <a:spcPts val="0"/>
              </a:spcBef>
              <a:spcAft>
                <a:spcPts val="0"/>
              </a:spcAft>
              <a:buNone/>
            </a:pPr>
            <a:r>
              <a:rPr lang="en-GB"/>
              <a:t>- and this looks obvious, isn’t it? </a:t>
            </a:r>
            <a:endParaRPr/>
          </a:p>
          <a:p>
            <a:pPr indent="0" lvl="0" marL="0" rtl="0" algn="l">
              <a:spcBef>
                <a:spcPts val="0"/>
              </a:spcBef>
              <a:spcAft>
                <a:spcPts val="0"/>
              </a:spcAft>
              <a:buNone/>
            </a:pPr>
            <a:r>
              <a:rPr lang="en-GB"/>
              <a:t>- but Let me ask one question before commenting anything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37932dc3c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37932dc3c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GB" sz="1000"/>
              <a:t>Yes &lt;same&gt;</a:t>
            </a:r>
            <a:endParaRPr sz="1000"/>
          </a:p>
          <a:p>
            <a:pPr indent="-254000" lvl="0" marL="457200" rtl="0" algn="l">
              <a:spcBef>
                <a:spcPts val="0"/>
              </a:spcBef>
              <a:spcAft>
                <a:spcPts val="0"/>
              </a:spcAft>
              <a:buSzPts val="400"/>
              <a:buChar char="-"/>
            </a:pPr>
            <a:r>
              <a:rPr lang="en-GB" sz="1200">
                <a:solidFill>
                  <a:schemeClr val="dk1"/>
                </a:solidFill>
              </a:rPr>
              <a:t>Air pollution is not always visible, leading to incorrect perception. And that is what happening with news media reporting.</a:t>
            </a:r>
            <a:endParaRPr sz="1200">
              <a:solidFill>
                <a:schemeClr val="dk1"/>
              </a:solidFill>
            </a:endParaRPr>
          </a:p>
          <a:p>
            <a:pPr indent="-304800" lvl="0" marL="457200" rtl="0" algn="l">
              <a:spcBef>
                <a:spcPts val="0"/>
              </a:spcBef>
              <a:spcAft>
                <a:spcPts val="0"/>
              </a:spcAft>
              <a:buClr>
                <a:schemeClr val="dk1"/>
              </a:buClr>
              <a:buSzPts val="1200"/>
              <a:buChar char="-"/>
            </a:pPr>
            <a:r>
              <a:rPr lang="en-GB">
                <a:solidFill>
                  <a:schemeClr val="dk1"/>
                </a:solidFill>
              </a:rPr>
              <a:t>Let me explain this claim in brief, </a:t>
            </a: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482a70f09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482a70f09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t>Yes B &lt;click&gt;</a:t>
            </a:r>
            <a:endParaRPr sz="1200"/>
          </a:p>
          <a:p>
            <a:pPr indent="-304800" lvl="0" marL="457200" rtl="0" algn="l">
              <a:spcBef>
                <a:spcPts val="0"/>
              </a:spcBef>
              <a:spcAft>
                <a:spcPts val="0"/>
              </a:spcAft>
              <a:buSzPts val="1200"/>
              <a:buChar char="-"/>
            </a:pPr>
            <a:r>
              <a:rPr lang="en-GB" sz="1200">
                <a:solidFill>
                  <a:schemeClr val="dk1"/>
                </a:solidFill>
              </a:rPr>
              <a:t>While </a:t>
            </a:r>
            <a:r>
              <a:rPr b="1" lang="en-GB" sz="1200">
                <a:solidFill>
                  <a:schemeClr val="dk1"/>
                </a:solidFill>
              </a:rPr>
              <a:t>B</a:t>
            </a:r>
            <a:r>
              <a:rPr lang="en-GB" sz="1200">
                <a:solidFill>
                  <a:schemeClr val="dk1"/>
                </a:solidFill>
              </a:rPr>
              <a:t> is more polluted. Pollution level in </a:t>
            </a:r>
            <a:r>
              <a:rPr b="1" lang="en-GB" sz="1200">
                <a:solidFill>
                  <a:schemeClr val="dk1"/>
                </a:solidFill>
              </a:rPr>
              <a:t>A</a:t>
            </a:r>
            <a:r>
              <a:rPr lang="en-GB" sz="1200">
                <a:solidFill>
                  <a:schemeClr val="dk1"/>
                </a:solidFill>
              </a:rPr>
              <a:t> is 6 times above the WHO limit! &lt;click&gt;</a:t>
            </a:r>
            <a:endParaRPr sz="600"/>
          </a:p>
          <a:p>
            <a:pPr indent="-304800" lvl="0" marL="457200" rtl="0" algn="l">
              <a:spcBef>
                <a:spcPts val="0"/>
              </a:spcBef>
              <a:spcAft>
                <a:spcPts val="0"/>
              </a:spcAft>
              <a:buSzPts val="1200"/>
              <a:buChar char="-"/>
            </a:pPr>
            <a:r>
              <a:rPr lang="en-GB" sz="1200">
                <a:solidFill>
                  <a:schemeClr val="dk1"/>
                </a:solidFill>
              </a:rPr>
              <a:t>Air pollution is not always visible,</a:t>
            </a:r>
            <a:r>
              <a:rPr lang="en-GB" sz="1200">
                <a:solidFill>
                  <a:schemeClr val="dk1"/>
                </a:solidFill>
              </a:rPr>
              <a:t> leading to incorrect perception. And that is what happening with news media reporting.</a:t>
            </a:r>
            <a:endParaRPr sz="1200">
              <a:solidFill>
                <a:schemeClr val="dk1"/>
              </a:solidFill>
            </a:endParaRPr>
          </a:p>
          <a:p>
            <a:pPr indent="-304800" lvl="0" marL="457200" rtl="0" algn="l">
              <a:spcBef>
                <a:spcPts val="0"/>
              </a:spcBef>
              <a:spcAft>
                <a:spcPts val="0"/>
              </a:spcAft>
              <a:buClr>
                <a:schemeClr val="dk1"/>
              </a:buClr>
              <a:buSzPts val="1200"/>
              <a:buChar char="-"/>
            </a:pPr>
            <a:r>
              <a:rPr lang="en-GB">
                <a:solidFill>
                  <a:schemeClr val="dk1"/>
                </a:solidFill>
              </a:rPr>
              <a:t>Let me explain this claim in brief, </a:t>
            </a: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482a70f09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3482a70f09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r>
              <a:rPr lang="en-GB"/>
              <a:t>After seeing this trend we found that Delhi is  82% of time above the India’s pm2.5 limit.</a:t>
            </a:r>
            <a:endParaRPr/>
          </a:p>
          <a:p>
            <a:pPr indent="0" lvl="0" marL="0" rtl="0" algn="l">
              <a:spcBef>
                <a:spcPts val="0"/>
              </a:spcBef>
              <a:spcAft>
                <a:spcPts val="0"/>
              </a:spcAft>
              <a:buNone/>
            </a:pPr>
            <a:r>
              <a:rPr lang="en-GB"/>
              <a:t>- but news media focuses on this issue when air pollution is high and visible as a smog in winter months and popularity of this topic is dies even though air pollution is year long problem in Delhi.   </a:t>
            </a:r>
            <a:endParaRPr/>
          </a:p>
          <a:p>
            <a:pPr indent="0" lvl="0" marL="0" rtl="0" algn="l">
              <a:spcBef>
                <a:spcPts val="0"/>
              </a:spcBef>
              <a:spcAft>
                <a:spcPts val="0"/>
              </a:spcAft>
              <a:buNone/>
            </a:pPr>
            <a:r>
              <a:rPr lang="en-GB"/>
              <a:t>- &amp; Again this is a concern because short lived discussion does not lead to any policy implications.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3482a70f09_0_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3482a70f09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RQ2 we </a:t>
            </a:r>
            <a:r>
              <a:rPr lang="en-GB"/>
              <a:t>will</a:t>
            </a:r>
            <a:r>
              <a:rPr lang="en-GB"/>
              <a:t> dive deeper into news media discussions, in particular our RQ2 is, &lt;same&gt;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3482a70f09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3482a70f09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&lt;click&gt;</a:t>
            </a:r>
            <a:endParaRPr>
              <a:solidFill>
                <a:schemeClr val="dk1"/>
              </a:solidFill>
            </a:endParaRPr>
          </a:p>
          <a:p>
            <a:pPr indent="0" lvl="0" marL="0" rtl="0" algn="l">
              <a:spcBef>
                <a:spcPts val="0"/>
              </a:spcBef>
              <a:spcAft>
                <a:spcPts val="0"/>
              </a:spcAft>
              <a:buNone/>
            </a:pPr>
            <a:r>
              <a:rPr lang="en-GB">
                <a:solidFill>
                  <a:schemeClr val="dk1"/>
                </a:solidFill>
              </a:rPr>
              <a:t>To </a:t>
            </a:r>
            <a:r>
              <a:rPr lang="en-GB">
                <a:solidFill>
                  <a:schemeClr val="dk1"/>
                </a:solidFill>
              </a:rPr>
              <a:t>get essence of news media discussion, </a:t>
            </a:r>
            <a:r>
              <a:rPr lang="en-GB">
                <a:solidFill>
                  <a:schemeClr val="dk1"/>
                </a:solidFill>
              </a:rPr>
              <a:t>Topic modeling would be ideal choice.</a:t>
            </a:r>
            <a:endParaRPr>
              <a:solidFill>
                <a:schemeClr val="dk1"/>
              </a:solidFill>
            </a:endParaRPr>
          </a:p>
          <a:p>
            <a:pPr indent="0" lvl="0" marL="0" rtl="0" algn="l">
              <a:spcBef>
                <a:spcPts val="0"/>
              </a:spcBef>
              <a:spcAft>
                <a:spcPts val="0"/>
              </a:spcAft>
              <a:buNone/>
            </a:pPr>
            <a:r>
              <a:rPr lang="en-GB">
                <a:solidFill>
                  <a:schemeClr val="dk1"/>
                </a:solidFill>
              </a:rPr>
              <a:t>Topic modeling is an Unsupervised machine learning technique which returns some n topics and associated words. </a:t>
            </a:r>
            <a:endParaRPr>
              <a:solidFill>
                <a:schemeClr val="dk1"/>
              </a:solidFill>
            </a:endParaRPr>
          </a:p>
          <a:p>
            <a:pPr indent="0" lvl="0" marL="0" rtl="0" algn="l">
              <a:spcBef>
                <a:spcPts val="0"/>
              </a:spcBef>
              <a:spcAft>
                <a:spcPts val="0"/>
              </a:spcAft>
              <a:buNone/>
            </a:pPr>
            <a:r>
              <a:rPr lang="en-GB">
                <a:solidFill>
                  <a:schemeClr val="dk1"/>
                </a:solidFill>
              </a:rPr>
              <a:t>In particular we apply latent dirichlet algorithm.</a:t>
            </a:r>
            <a:endParaRPr sz="1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482a70f09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3482a70f09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take a look how LDA works in general.</a:t>
            </a:r>
            <a:endParaRPr/>
          </a:p>
          <a:p>
            <a:pPr indent="-298450" lvl="0" marL="457200" rtl="0" algn="l">
              <a:spcBef>
                <a:spcPts val="0"/>
              </a:spcBef>
              <a:spcAft>
                <a:spcPts val="0"/>
              </a:spcAft>
              <a:buSzPts val="1100"/>
              <a:buChar char="-"/>
            </a:pPr>
            <a:r>
              <a:rPr lang="en-GB"/>
              <a:t>Let’s assume we have 4 articles in our dataset and each articles has only one sentence for </a:t>
            </a:r>
            <a:r>
              <a:rPr lang="en-GB"/>
              <a:t>simplicity</a:t>
            </a:r>
            <a:r>
              <a:rPr lang="en-GB"/>
              <a:t>. </a:t>
            </a:r>
            <a:endParaRPr/>
          </a:p>
          <a:p>
            <a:pPr indent="-298450" lvl="0" marL="457200" rtl="0" algn="l">
              <a:spcBef>
                <a:spcPts val="0"/>
              </a:spcBef>
              <a:spcAft>
                <a:spcPts val="0"/>
              </a:spcAft>
              <a:buSzPts val="1100"/>
              <a:buChar char="-"/>
            </a:pPr>
            <a:r>
              <a:rPr lang="en-GB"/>
              <a:t>And we have three </a:t>
            </a:r>
            <a:r>
              <a:rPr lang="en-GB"/>
              <a:t>topics</a:t>
            </a:r>
            <a:r>
              <a:rPr lang="en-GB"/>
              <a:t> enlisted here. And we want to find out topics associated with given articles.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7932dc3c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7932dc3c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When we pass this articles to LDA model, then it will assign some probabilities to each topic.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For example in Article-1,  model associate probability 0.9 to Air Pollution, 0.01 to Sports, and 0.09 to Government.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Hence by seeing max prob, article 1 is more likely to discuss about air pollution.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7932dc3cf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37932dc3cf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solidFill>
                  <a:schemeClr val="dk1"/>
                </a:solidFill>
              </a:rPr>
              <a:t>Similarly we consider maximum probability for every articles and &lt;click&gt;</a:t>
            </a:r>
            <a:r>
              <a:rPr lang="en-GB"/>
              <a:t> </a:t>
            </a:r>
            <a:r>
              <a:rPr lang="en-GB"/>
              <a:t>Assign topic to that article accordingly.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482a70f0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482a70f0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a:t>
            </a:r>
            <a:r>
              <a:rPr lang="en-GB"/>
              <a:t>particular</a:t>
            </a:r>
            <a:r>
              <a:rPr lang="en-GB"/>
              <a:t> if we see most 5 polluted countries in terms of ambient PM2.5 pollution, then India was on first position.</a:t>
            </a:r>
            <a:endParaRPr/>
          </a:p>
          <a:p>
            <a:pPr indent="-298450" lvl="0" marL="457200" rtl="0" algn="l">
              <a:spcBef>
                <a:spcPts val="0"/>
              </a:spcBef>
              <a:spcAft>
                <a:spcPts val="0"/>
              </a:spcAft>
              <a:buSzPts val="1100"/>
              <a:buChar char="-"/>
            </a:pPr>
            <a:r>
              <a:rPr lang="en-GB">
                <a:solidFill>
                  <a:schemeClr val="dk1"/>
                </a:solidFill>
              </a:rPr>
              <a:t>In our work, we particularly focus on India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3482a70f09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3482a70f09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We can visualize output of topic modeling algorithm using this plot.</a:t>
            </a:r>
            <a:endParaRPr/>
          </a:p>
          <a:p>
            <a:pPr indent="-298450" lvl="0" marL="457200" rtl="0" algn="l">
              <a:spcBef>
                <a:spcPts val="0"/>
              </a:spcBef>
              <a:spcAft>
                <a:spcPts val="0"/>
              </a:spcAft>
              <a:buSzPts val="1100"/>
              <a:buAutoNum type="arabicPeriod"/>
            </a:pPr>
            <a:r>
              <a:rPr lang="en-GB"/>
              <a:t>This plot is showing 25 topics discussed by news media. Radius of circle is showing number of articles related to that.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7932dc3cf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37932dc3cf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Distance between two circles denotes similarity between two topics. For example ‘court’ and</a:t>
            </a:r>
            <a:r>
              <a:rPr lang="en-GB"/>
              <a:t> </a:t>
            </a:r>
            <a:r>
              <a:rPr lang="en-GB"/>
              <a:t>‘construction’ are close with each other which shows that generally court put ban on construction activities to reduce air pollution.</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482a70f09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482a70f09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take a look at one specific topic: odd even and articles associated with it. </a:t>
            </a:r>
            <a:endParaRPr/>
          </a:p>
          <a:p>
            <a:pPr indent="-298450" lvl="0" marL="457200" rtl="0" algn="l">
              <a:spcBef>
                <a:spcPts val="0"/>
              </a:spcBef>
              <a:spcAft>
                <a:spcPts val="0"/>
              </a:spcAft>
              <a:buSzPts val="1100"/>
              <a:buChar char="-"/>
            </a:pPr>
            <a:r>
              <a:rPr lang="en-GB"/>
              <a:t>As given in first head-line odd even is vehicle rationing scheme </a:t>
            </a:r>
            <a:r>
              <a:rPr lang="en-GB"/>
              <a:t>implemented</a:t>
            </a:r>
            <a:r>
              <a:rPr lang="en-GB"/>
              <a:t> in Delhi to reduce air pollution by vehicles, where people having odd number-plates can use vehicles on odd days and vice-versa. </a:t>
            </a:r>
            <a:endParaRPr/>
          </a:p>
          <a:p>
            <a:pPr indent="-298450" lvl="0" marL="457200" rtl="0" algn="l">
              <a:spcBef>
                <a:spcPts val="0"/>
              </a:spcBef>
              <a:spcAft>
                <a:spcPts val="0"/>
              </a:spcAft>
              <a:buSzPts val="1100"/>
              <a:buChar char="-"/>
            </a:pPr>
            <a:r>
              <a:rPr lang="en-GB"/>
              <a:t>There has been lot of out-cry, support and </a:t>
            </a:r>
            <a:r>
              <a:rPr lang="en-GB"/>
              <a:t>sarcastic news about this scheme,</a:t>
            </a:r>
            <a:endParaRPr/>
          </a:p>
          <a:p>
            <a:pPr indent="-298450" lvl="0" marL="457200" rtl="0" algn="l">
              <a:spcBef>
                <a:spcPts val="0"/>
              </a:spcBef>
              <a:spcAft>
                <a:spcPts val="0"/>
              </a:spcAft>
              <a:buSzPts val="1100"/>
              <a:buChar char="-"/>
            </a:pPr>
            <a:r>
              <a:rPr lang="en-GB"/>
              <a:t>But do we know if this kind of reporting helps to reduce air pollution? </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3482a70f09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3482a70f09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solidFill>
                  <a:schemeClr val="dk1"/>
                </a:solidFill>
              </a:rPr>
              <a:t>&lt;n&gt;&lt;n&gt; </a:t>
            </a:r>
            <a:r>
              <a:rPr lang="en-GB"/>
              <a:t>In addition to that we can see 3 topics out of 25 are related to vehicles in air pollution related articles. &lt;n&gt;</a:t>
            </a:r>
            <a:endParaRPr/>
          </a:p>
          <a:p>
            <a:pPr indent="-298450" lvl="0" marL="457200" rtl="0" algn="l">
              <a:spcBef>
                <a:spcPts val="0"/>
              </a:spcBef>
              <a:spcAft>
                <a:spcPts val="0"/>
              </a:spcAft>
              <a:buSzPts val="1100"/>
              <a:buChar char="-"/>
            </a:pPr>
            <a:r>
              <a:rPr lang="en-GB"/>
              <a:t>But do we know how much vehicles are contributing to air pollution?</a:t>
            </a:r>
            <a:r>
              <a:rPr lang="en-GB">
                <a:solidFill>
                  <a:schemeClr val="dk1"/>
                </a:solidFill>
              </a:rPr>
              <a:t>&lt;n&gt;</a:t>
            </a:r>
            <a:endParaRPr/>
          </a:p>
          <a:p>
            <a:pPr indent="-298450" lvl="0" marL="457200" rtl="0" algn="l">
              <a:spcBef>
                <a:spcPts val="0"/>
              </a:spcBef>
              <a:spcAft>
                <a:spcPts val="0"/>
              </a:spcAft>
              <a:buSzPts val="1100"/>
              <a:buChar char="-"/>
            </a:pPr>
            <a:r>
              <a:rPr lang="en-GB"/>
              <a:t>And, what are major sources of air pollution? </a:t>
            </a:r>
            <a:r>
              <a:rPr lang="en-GB">
                <a:solidFill>
                  <a:schemeClr val="dk1"/>
                </a:solidFill>
              </a:rPr>
              <a:t>&lt;n&gt;</a:t>
            </a:r>
            <a:endParaRPr/>
          </a:p>
          <a:p>
            <a:pPr indent="-298450" lvl="0" marL="457200" rtl="0" algn="l">
              <a:spcBef>
                <a:spcPts val="0"/>
              </a:spcBef>
              <a:spcAft>
                <a:spcPts val="0"/>
              </a:spcAft>
              <a:buSzPts val="1100"/>
              <a:buChar char="-"/>
            </a:pPr>
            <a:r>
              <a:rPr lang="en-GB"/>
              <a:t>Do news media report about them </a:t>
            </a:r>
            <a:r>
              <a:rPr lang="en-GB"/>
              <a:t>proportion</a:t>
            </a:r>
            <a:r>
              <a:rPr lang="en-GB"/>
              <a:t> to their contribution?</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3482a70f09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3482a70f09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r>
              <a:rPr lang="en-GB"/>
              <a:t>To answer these questions, we have </a:t>
            </a:r>
            <a:r>
              <a:rPr lang="en-GB"/>
              <a:t>identified</a:t>
            </a:r>
            <a:r>
              <a:rPr lang="en-GB"/>
              <a:t> major sources of air </a:t>
            </a:r>
            <a:r>
              <a:rPr lang="en-GB"/>
              <a:t>pollution</a:t>
            </a:r>
            <a:r>
              <a:rPr lang="en-GB"/>
              <a:t> from the previous study and plotted their contribution to pm2.5.</a:t>
            </a:r>
            <a:endParaRPr/>
          </a:p>
          <a:p>
            <a:pPr indent="0" lvl="0" marL="0" rtl="0" algn="l">
              <a:spcBef>
                <a:spcPts val="0"/>
              </a:spcBef>
              <a:spcAft>
                <a:spcPts val="0"/>
              </a:spcAft>
              <a:buNone/>
            </a:pPr>
            <a:r>
              <a:rPr lang="en-GB"/>
              <a:t>- We focused only on Delhi to </a:t>
            </a:r>
            <a:r>
              <a:rPr lang="en-GB"/>
              <a:t>avoid</a:t>
            </a:r>
            <a:r>
              <a:rPr lang="en-GB"/>
              <a:t> diverse </a:t>
            </a:r>
            <a:r>
              <a:rPr lang="en-GB"/>
              <a:t>distribution</a:t>
            </a:r>
            <a:r>
              <a:rPr lang="en-GB"/>
              <a:t> of sources across various regions.&lt;click&gt;</a:t>
            </a:r>
            <a:endParaRPr/>
          </a:p>
          <a:p>
            <a:pPr indent="0" lvl="0" marL="0" rtl="0" algn="l">
              <a:spcBef>
                <a:spcPts val="0"/>
              </a:spcBef>
              <a:spcAft>
                <a:spcPts val="0"/>
              </a:spcAft>
              <a:buNone/>
            </a:pPr>
            <a:r>
              <a:rPr lang="en-GB"/>
              <a:t>- We can see house-hold air pollution contribute highest in air pollution in Delhi.</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7932dc3cf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7932dc3cf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Here we compared source contribution and number of articles in which this source is mentioned.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37df8495a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37df8495a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We have observed that `house hold air polluion` has highest contribution towards PM2.5 but only few articles mentioned about it.</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37df8495a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37df8495a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On the other side vehicular emissions related articles are highest but it’s contribution to PM2.5 is only 8%.</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We conclude that news media focus on quickly visible sources such as vehicular emissions and open burning, but they missed to report about house hold sources despite its significant contribution in air pollution.</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7932dc3cf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7932dc3cf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In fact there has been studies which is saying that if all people in India started to use cleaner fuels then India can meet their PM2.5 standards.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News media can cite this kind of studies to motivate people to use cleaner fuels such as LPG or electric stove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3482a70f09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3482a70f09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 summarize our work in 3 main findings,</a:t>
            </a:r>
            <a:endParaRPr/>
          </a:p>
          <a:p>
            <a:pPr indent="-298450" lvl="0" marL="457200" rtl="0" algn="l">
              <a:spcBef>
                <a:spcPts val="0"/>
              </a:spcBef>
              <a:spcAft>
                <a:spcPts val="0"/>
              </a:spcAft>
              <a:buSzPts val="1100"/>
              <a:buAutoNum type="arabicPeriod"/>
            </a:pPr>
            <a:r>
              <a:rPr lang="en-GB"/>
              <a:t>&lt;n&gt;*3: </a:t>
            </a:r>
            <a:r>
              <a:rPr lang="en-GB"/>
              <a:t>News media focus on the air pollution issue of metropolitan cities rather than the cities which are worst hit by air pollution</a:t>
            </a:r>
            <a:endParaRPr/>
          </a:p>
          <a:p>
            <a:pPr indent="-298450" lvl="0" marL="457200" rtl="0" algn="l">
              <a:spcBef>
                <a:spcPts val="0"/>
              </a:spcBef>
              <a:spcAft>
                <a:spcPts val="0"/>
              </a:spcAft>
              <a:buSzPts val="1100"/>
              <a:buAutoNum type="arabicPeriod"/>
            </a:pPr>
            <a:r>
              <a:rPr lang="en-GB">
                <a:solidFill>
                  <a:schemeClr val="dk1"/>
                </a:solidFill>
              </a:rPr>
              <a:t>&lt;n&gt;*3: </a:t>
            </a:r>
            <a:r>
              <a:rPr lang="en-GB"/>
              <a:t>Although air pollution is a year-long problem in India, the news media limelight on the issue is periodic (temporal bias)</a:t>
            </a:r>
            <a:endParaRPr/>
          </a:p>
          <a:p>
            <a:pPr indent="-298450" lvl="0" marL="457200" rtl="0" algn="l">
              <a:spcBef>
                <a:spcPts val="0"/>
              </a:spcBef>
              <a:spcAft>
                <a:spcPts val="0"/>
              </a:spcAft>
              <a:buSzPts val="1100"/>
              <a:buAutoNum type="arabicPeriod"/>
            </a:pPr>
            <a:r>
              <a:rPr lang="en-GB">
                <a:solidFill>
                  <a:schemeClr val="dk1"/>
                </a:solidFill>
              </a:rPr>
              <a:t>&lt;n&gt;: </a:t>
            </a:r>
            <a:r>
              <a:rPr lang="en-GB"/>
              <a:t>the air pollution source contributions discussed in news articles significantly deviate from the scientific studies.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Thank you, I’m open for questions now.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7932dc3c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7932dc3c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Who has set annual PM2.5 limit by considering health effects of it, in that India was 16 times above than WHO limit and two times above India annual limit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482a70f0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482a70f0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For year 2016-2019 air pollution contributes to more than 1.6M deaths in India.</a:t>
            </a:r>
            <a:endParaRPr/>
          </a:p>
          <a:p>
            <a:pPr indent="-298450" lvl="0" marL="457200" rtl="0" algn="l">
              <a:spcBef>
                <a:spcPts val="0"/>
              </a:spcBef>
              <a:spcAft>
                <a:spcPts val="0"/>
              </a:spcAft>
              <a:buSzPts val="1100"/>
              <a:buChar char="-"/>
            </a:pPr>
            <a:r>
              <a:rPr lang="en-GB"/>
              <a:t>Which states that air pollution is serious concern in India and </a:t>
            </a:r>
            <a:r>
              <a:rPr lang="en-GB"/>
              <a:t>there is strong need of awareness about air pollution in public </a:t>
            </a:r>
            <a:endParaRPr/>
          </a:p>
          <a:p>
            <a:pPr indent="-298450" lvl="0" marL="457200" rtl="0" algn="l">
              <a:spcBef>
                <a:spcPts val="0"/>
              </a:spcBef>
              <a:spcAft>
                <a:spcPts val="0"/>
              </a:spcAft>
              <a:buSzPts val="1100"/>
              <a:buChar char="-"/>
            </a:pPr>
            <a:r>
              <a:rPr lang="en-GB"/>
              <a:t>Here news media can play a important role in dissipating air pollution related information with people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01666ad8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01666ad8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see two specific examples to illustrate this point</a:t>
            </a:r>
            <a:endParaRPr/>
          </a:p>
          <a:p>
            <a:pPr indent="-298450" lvl="0" marL="457200" rtl="0" algn="l">
              <a:spcBef>
                <a:spcPts val="0"/>
              </a:spcBef>
              <a:spcAft>
                <a:spcPts val="0"/>
              </a:spcAft>
              <a:buSzPts val="1100"/>
              <a:buChar char="-"/>
            </a:pPr>
            <a:r>
              <a:rPr lang="en-GB"/>
              <a:t>First examples is about ‘Death by Breath’ campaign started by</a:t>
            </a:r>
            <a:r>
              <a:rPr lang="en-GB"/>
              <a:t> one leading news paper - Indian express</a:t>
            </a:r>
            <a:endParaRPr/>
          </a:p>
          <a:p>
            <a:pPr indent="-298450" lvl="0" marL="457200" rtl="0" algn="l">
              <a:spcBef>
                <a:spcPts val="0"/>
              </a:spcBef>
              <a:spcAft>
                <a:spcPts val="0"/>
              </a:spcAft>
              <a:buSzPts val="1100"/>
              <a:buChar char="-"/>
            </a:pPr>
            <a:r>
              <a:rPr lang="en-GB"/>
              <a:t>Delhi is the capital of India and one of most polluted city in </a:t>
            </a:r>
            <a:r>
              <a:rPr lang="en-GB"/>
              <a:t>the</a:t>
            </a:r>
            <a:r>
              <a:rPr lang="en-GB"/>
              <a:t> </a:t>
            </a:r>
            <a:r>
              <a:rPr lang="en-GB"/>
              <a:t>world.</a:t>
            </a:r>
            <a:r>
              <a:rPr lang="en-GB"/>
              <a:t> Before 2015, there was hardly mention about air pollution in any media platform. </a:t>
            </a:r>
            <a:endParaRPr/>
          </a:p>
          <a:p>
            <a:pPr indent="-298450" lvl="0" marL="457200" rtl="0" algn="l">
              <a:spcBef>
                <a:spcPts val="0"/>
              </a:spcBef>
              <a:spcAft>
                <a:spcPts val="0"/>
              </a:spcAft>
              <a:buSzPts val="1100"/>
              <a:buChar char="-"/>
            </a:pPr>
            <a:r>
              <a:rPr lang="en-GB"/>
              <a:t>But in </a:t>
            </a:r>
            <a:r>
              <a:rPr lang="en-GB">
                <a:solidFill>
                  <a:schemeClr val="dk1"/>
                </a:solidFill>
              </a:rPr>
              <a:t>2015 indian express started to publish bunch of articles talking about Delhi’s Air Pollution.</a:t>
            </a:r>
            <a:r>
              <a:rPr lang="en-GB"/>
              <a:t> </a:t>
            </a:r>
            <a:endParaRPr/>
          </a:p>
          <a:p>
            <a:pPr indent="-298450" lvl="0" marL="457200" rtl="0" algn="l">
              <a:spcBef>
                <a:spcPts val="0"/>
              </a:spcBef>
              <a:spcAft>
                <a:spcPts val="0"/>
              </a:spcAft>
              <a:buSzPts val="1100"/>
              <a:buChar char="-"/>
            </a:pPr>
            <a:r>
              <a:rPr lang="en-GB">
                <a:solidFill>
                  <a:schemeClr val="dk1"/>
                </a:solidFill>
              </a:rPr>
              <a:t>And </a:t>
            </a:r>
            <a:r>
              <a:rPr lang="en-GB">
                <a:solidFill>
                  <a:schemeClr val="dk1"/>
                </a:solidFill>
              </a:rPr>
              <a:t>This was one of the major event which played a big role in shaping public perception towards air pollution as well as motivated other news media to talk about on this topic.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01666ad8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01666ad8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2nd examples is about </a:t>
            </a:r>
            <a:r>
              <a:rPr lang="en-GB">
                <a:solidFill>
                  <a:schemeClr val="dk1"/>
                </a:solidFill>
              </a:rPr>
              <a:t>big </a:t>
            </a:r>
            <a:r>
              <a:rPr lang="en-GB">
                <a:solidFill>
                  <a:schemeClr val="dk1"/>
                </a:solidFill>
              </a:rPr>
              <a:t>polluting industry in </a:t>
            </a:r>
            <a:r>
              <a:rPr lang="en-GB">
                <a:solidFill>
                  <a:schemeClr val="dk1"/>
                </a:solidFill>
              </a:rPr>
              <a:t>Bengaluru city.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Here people </a:t>
            </a:r>
            <a:r>
              <a:rPr lang="en-GB">
                <a:solidFill>
                  <a:schemeClr val="dk1"/>
                </a:solidFill>
              </a:rPr>
              <a:t>were facing air pollution issues due to this factory  since 1980.</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One Broadcast news media named NDTV did a special shows on these problems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In just next week this case was taken by SC</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And after few months this industry has to shut up their company.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These examples shows  that news media can play a pivotal role to influence public perception as well as they can help in taking actions to reduce air pollution.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3482a70f0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3482a70f0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our work, we have focused on two research questions.</a:t>
            </a:r>
            <a:endParaRPr/>
          </a:p>
          <a:p>
            <a:pPr indent="0" lvl="0" marL="0" rtl="0" algn="l">
              <a:spcBef>
                <a:spcPts val="0"/>
              </a:spcBef>
              <a:spcAft>
                <a:spcPts val="0"/>
              </a:spcAft>
              <a:buNone/>
            </a:pPr>
            <a:r>
              <a:rPr lang="en-GB"/>
              <a:t>&lt;same&gt;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482a70f0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482a70f0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 </a:t>
            </a:r>
            <a:r>
              <a:rPr lang="en-GB">
                <a:solidFill>
                  <a:schemeClr val="dk1"/>
                </a:solidFill>
              </a:rPr>
              <a:t>In our work, </a:t>
            </a:r>
            <a:r>
              <a:rPr lang="en-GB">
                <a:solidFill>
                  <a:schemeClr val="dk1"/>
                </a:solidFill>
              </a:rPr>
              <a:t>We particularly focus on two major English print news media: The times of India and The Hindu.</a:t>
            </a:r>
            <a:endParaRPr>
              <a:solidFill>
                <a:schemeClr val="dk1"/>
              </a:solidFill>
            </a:endParaRPr>
          </a:p>
          <a:p>
            <a:pPr indent="0" lvl="0" marL="0" rtl="0" algn="l">
              <a:spcBef>
                <a:spcPts val="0"/>
              </a:spcBef>
              <a:spcAft>
                <a:spcPts val="0"/>
              </a:spcAft>
              <a:buNone/>
            </a:pPr>
            <a:r>
              <a:rPr lang="en-GB">
                <a:solidFill>
                  <a:schemeClr val="dk1"/>
                </a:solidFill>
              </a:rPr>
              <a:t>- We have chosen these media by  considering their high readership, and well organized archives of news articles.</a:t>
            </a:r>
            <a:endParaRPr>
              <a:solidFill>
                <a:schemeClr val="dk1"/>
              </a:solidFill>
            </a:endParaRPr>
          </a:p>
          <a:p>
            <a:pPr indent="0" lvl="0" marL="0" rtl="0" algn="l">
              <a:spcBef>
                <a:spcPts val="0"/>
              </a:spcBef>
              <a:spcAft>
                <a:spcPts val="0"/>
              </a:spcAft>
              <a:buNone/>
            </a:pPr>
            <a:r>
              <a:rPr lang="en-GB">
                <a:solidFill>
                  <a:schemeClr val="dk1"/>
                </a:solidFill>
              </a:rPr>
              <a:t>- We have extracted around 17.4K air pollution related articles from total pool of 3.17M articles </a:t>
            </a:r>
            <a:r>
              <a:rPr lang="en-GB"/>
              <a:t>spanning 11 years.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87050"/>
            <a:ext cx="8520600" cy="178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Samachar</a:t>
            </a:r>
            <a:r>
              <a:rPr lang="en-GB"/>
              <a:t>: Print News Media on Air Pollution in India</a:t>
            </a:r>
            <a:endParaRPr/>
          </a:p>
        </p:txBody>
      </p:sp>
      <p:sp>
        <p:nvSpPr>
          <p:cNvPr id="55" name="Google Shape;55;p13"/>
          <p:cNvSpPr txBox="1"/>
          <p:nvPr>
            <p:ph idx="1" type="subTitle"/>
          </p:nvPr>
        </p:nvSpPr>
        <p:spPr>
          <a:xfrm>
            <a:off x="311700" y="29505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39285"/>
              <a:buFont typeface="Arial"/>
              <a:buNone/>
            </a:pPr>
            <a:r>
              <a:rPr b="1" lang="en-GB"/>
              <a:t>Karm Patel</a:t>
            </a:r>
            <a:r>
              <a:rPr b="1" baseline="30000" lang="en-GB"/>
              <a:t>1</a:t>
            </a:r>
            <a:r>
              <a:rPr baseline="30000" lang="en-GB"/>
              <a:t>,</a:t>
            </a:r>
            <a:r>
              <a:rPr lang="en-GB"/>
              <a:t> Rishiraj Adhikary</a:t>
            </a:r>
            <a:r>
              <a:rPr baseline="30000" lang="en-GB"/>
              <a:t>2</a:t>
            </a:r>
            <a:r>
              <a:rPr baseline="30000" lang="en-GB"/>
              <a:t>,</a:t>
            </a:r>
            <a:r>
              <a:rPr lang="en-GB"/>
              <a:t> Zeel B Patel</a:t>
            </a:r>
            <a:r>
              <a:rPr baseline="30000" lang="en-GB"/>
              <a:t>2</a:t>
            </a:r>
            <a:r>
              <a:rPr lang="en-GB"/>
              <a:t>, Nipun Batra</a:t>
            </a:r>
            <a:r>
              <a:rPr baseline="30000" lang="en-GB"/>
              <a:t>2</a:t>
            </a:r>
            <a:r>
              <a:rPr baseline="30000" lang="en-GB"/>
              <a:t>,</a:t>
            </a:r>
            <a:r>
              <a:rPr lang="en-GB"/>
              <a:t> Sarath Guttikunda</a:t>
            </a:r>
            <a:r>
              <a:rPr baseline="30000" lang="en-GB"/>
              <a:t>3</a:t>
            </a:r>
            <a:endParaRPr baseline="30000"/>
          </a:p>
        </p:txBody>
      </p:sp>
      <p:pic>
        <p:nvPicPr>
          <p:cNvPr id="56" name="Google Shape;56;p13"/>
          <p:cNvPicPr preferRelativeResize="0"/>
          <p:nvPr/>
        </p:nvPicPr>
        <p:blipFill>
          <a:blip r:embed="rId3">
            <a:alphaModFix/>
          </a:blip>
          <a:stretch>
            <a:fillRect/>
          </a:stretch>
        </p:blipFill>
        <p:spPr>
          <a:xfrm>
            <a:off x="5612800" y="4518688"/>
            <a:ext cx="1195200" cy="454450"/>
          </a:xfrm>
          <a:prstGeom prst="rect">
            <a:avLst/>
          </a:prstGeom>
          <a:noFill/>
          <a:ln>
            <a:noFill/>
          </a:ln>
        </p:spPr>
      </p:pic>
      <p:pic>
        <p:nvPicPr>
          <p:cNvPr id="57" name="Google Shape;57;p13"/>
          <p:cNvPicPr preferRelativeResize="0"/>
          <p:nvPr/>
        </p:nvPicPr>
        <p:blipFill>
          <a:blip r:embed="rId4">
            <a:alphaModFix/>
          </a:blip>
          <a:stretch>
            <a:fillRect/>
          </a:stretch>
        </p:blipFill>
        <p:spPr>
          <a:xfrm>
            <a:off x="3081100" y="4390469"/>
            <a:ext cx="712500" cy="710870"/>
          </a:xfrm>
          <a:prstGeom prst="rect">
            <a:avLst/>
          </a:prstGeom>
          <a:noFill/>
          <a:ln>
            <a:noFill/>
          </a:ln>
        </p:spPr>
      </p:pic>
      <p:sp>
        <p:nvSpPr>
          <p:cNvPr id="58" name="Google Shape;58;p13"/>
          <p:cNvSpPr txBox="1"/>
          <p:nvPr/>
        </p:nvSpPr>
        <p:spPr>
          <a:xfrm>
            <a:off x="3793600" y="4402800"/>
            <a:ext cx="1819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baseline="30000" lang="en-GB" sz="1500">
                <a:latin typeface="Helvetica Neue"/>
                <a:ea typeface="Helvetica Neue"/>
                <a:cs typeface="Helvetica Neue"/>
                <a:sym typeface="Helvetica Neue"/>
              </a:rPr>
              <a:t>2 </a:t>
            </a:r>
            <a:r>
              <a:rPr lang="en-GB" sz="1500">
                <a:latin typeface="Helvetica Neue Light"/>
                <a:ea typeface="Helvetica Neue Light"/>
                <a:cs typeface="Helvetica Neue Light"/>
                <a:sym typeface="Helvetica Neue Light"/>
              </a:rPr>
              <a:t>IIT Gandhinagar, </a:t>
            </a:r>
            <a:endParaRPr sz="1500">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500">
                <a:latin typeface="Helvetica Neue Light"/>
                <a:ea typeface="Helvetica Neue Light"/>
                <a:cs typeface="Helvetica Neue Light"/>
                <a:sym typeface="Helvetica Neue Light"/>
              </a:rPr>
              <a:t>Gujarat, India</a:t>
            </a:r>
            <a:endParaRPr sz="1500">
              <a:latin typeface="Helvetica Neue Light"/>
              <a:ea typeface="Helvetica Neue Light"/>
              <a:cs typeface="Helvetica Neue Light"/>
              <a:sym typeface="Helvetica Neue Light"/>
            </a:endParaRPr>
          </a:p>
        </p:txBody>
      </p:sp>
      <p:sp>
        <p:nvSpPr>
          <p:cNvPr id="59" name="Google Shape;59;p13"/>
          <p:cNvSpPr txBox="1"/>
          <p:nvPr/>
        </p:nvSpPr>
        <p:spPr>
          <a:xfrm>
            <a:off x="6808000" y="4369800"/>
            <a:ext cx="2968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baseline="30000" lang="en-GB" sz="1500">
                <a:latin typeface="Helvetica Neue"/>
                <a:ea typeface="Helvetica Neue"/>
                <a:cs typeface="Helvetica Neue"/>
                <a:sym typeface="Helvetica Neue"/>
              </a:rPr>
              <a:t>3 </a:t>
            </a:r>
            <a:r>
              <a:rPr lang="en-GB" sz="1500">
                <a:latin typeface="Helvetica Neue Light"/>
                <a:ea typeface="Helvetica Neue Light"/>
                <a:cs typeface="Helvetica Neue Light"/>
                <a:sym typeface="Helvetica Neue Light"/>
              </a:rPr>
              <a:t>UrbanEmission.Info</a:t>
            </a:r>
            <a:endParaRPr sz="1500">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500">
                <a:latin typeface="Helvetica Neue Light"/>
                <a:ea typeface="Helvetica Neue Light"/>
                <a:cs typeface="Helvetica Neue Light"/>
                <a:sym typeface="Helvetica Neue Light"/>
              </a:rPr>
              <a:t> New Delhi, India</a:t>
            </a:r>
            <a:endParaRPr sz="15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500">
              <a:latin typeface="Helvetica Neue Light"/>
              <a:ea typeface="Helvetica Neue Light"/>
              <a:cs typeface="Helvetica Neue Light"/>
              <a:sym typeface="Helvetica Neue Light"/>
            </a:endParaRPr>
          </a:p>
        </p:txBody>
      </p:sp>
      <p:sp>
        <p:nvSpPr>
          <p:cNvPr id="60" name="Google Shape;60;p13"/>
          <p:cNvSpPr txBox="1"/>
          <p:nvPr/>
        </p:nvSpPr>
        <p:spPr>
          <a:xfrm>
            <a:off x="947550" y="4382600"/>
            <a:ext cx="1968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baseline="30000" lang="en-GB" sz="1500">
                <a:latin typeface="Helvetica Neue"/>
                <a:ea typeface="Helvetica Neue"/>
                <a:cs typeface="Helvetica Neue"/>
                <a:sym typeface="Helvetica Neue"/>
              </a:rPr>
              <a:t>1 </a:t>
            </a:r>
            <a:r>
              <a:rPr lang="en-GB" sz="1500">
                <a:latin typeface="Helvetica Neue Light"/>
                <a:ea typeface="Helvetica Neue Light"/>
                <a:cs typeface="Helvetica Neue Light"/>
                <a:sym typeface="Helvetica Neue Light"/>
              </a:rPr>
              <a:t>Upcoming M.Tech in </a:t>
            </a:r>
            <a:endParaRPr sz="1500">
              <a:latin typeface="Helvetica Neue Light"/>
              <a:ea typeface="Helvetica Neue Light"/>
              <a:cs typeface="Helvetica Neue Light"/>
              <a:sym typeface="Helvetica Neue Light"/>
            </a:endParaRPr>
          </a:p>
          <a:p>
            <a:pPr indent="0" lvl="0" marL="0" rtl="0" algn="l">
              <a:spcBef>
                <a:spcPts val="0"/>
              </a:spcBef>
              <a:spcAft>
                <a:spcPts val="0"/>
              </a:spcAft>
              <a:buNone/>
            </a:pPr>
            <a:r>
              <a:rPr lang="en-GB" sz="1500">
                <a:latin typeface="Helvetica Neue Light"/>
                <a:ea typeface="Helvetica Neue Light"/>
                <a:cs typeface="Helvetica Neue Light"/>
                <a:sym typeface="Helvetica Neue Light"/>
              </a:rPr>
              <a:t> IISc Bangalore, India</a:t>
            </a:r>
            <a:endParaRPr sz="1500">
              <a:latin typeface="Helvetica Neue Light"/>
              <a:ea typeface="Helvetica Neue Light"/>
              <a:cs typeface="Helvetica Neue Light"/>
              <a:sym typeface="Helvetica Neue Light"/>
            </a:endParaRPr>
          </a:p>
        </p:txBody>
      </p:sp>
      <p:pic>
        <p:nvPicPr>
          <p:cNvPr id="61" name="Google Shape;61;p13"/>
          <p:cNvPicPr preferRelativeResize="0"/>
          <p:nvPr/>
        </p:nvPicPr>
        <p:blipFill>
          <a:blip r:embed="rId5">
            <a:alphaModFix/>
          </a:blip>
          <a:stretch>
            <a:fillRect/>
          </a:stretch>
        </p:blipFill>
        <p:spPr>
          <a:xfrm>
            <a:off x="154950" y="4309550"/>
            <a:ext cx="792602" cy="7926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Snowball </a:t>
            </a:r>
            <a:r>
              <a:rPr lang="en-GB"/>
              <a:t>sampling</a:t>
            </a:r>
            <a:endParaRPr/>
          </a:p>
        </p:txBody>
      </p:sp>
      <p:pic>
        <p:nvPicPr>
          <p:cNvPr id="170" name="Google Shape;170;p22"/>
          <p:cNvPicPr preferRelativeResize="0"/>
          <p:nvPr/>
        </p:nvPicPr>
        <p:blipFill>
          <a:blip r:embed="rId3">
            <a:alphaModFix/>
          </a:blip>
          <a:stretch>
            <a:fillRect/>
          </a:stretch>
        </p:blipFill>
        <p:spPr>
          <a:xfrm>
            <a:off x="4633875" y="1444788"/>
            <a:ext cx="4143300" cy="1323975"/>
          </a:xfrm>
          <a:prstGeom prst="rect">
            <a:avLst/>
          </a:prstGeom>
          <a:noFill/>
          <a:ln cap="flat" cmpd="sng" w="19050">
            <a:solidFill>
              <a:schemeClr val="dk2"/>
            </a:solidFill>
            <a:prstDash val="solid"/>
            <a:round/>
            <a:headEnd len="sm" w="sm" type="none"/>
            <a:tailEnd len="sm" w="sm" type="none"/>
          </a:ln>
        </p:spPr>
      </p:pic>
      <p:pic>
        <p:nvPicPr>
          <p:cNvPr id="171" name="Google Shape;171;p22"/>
          <p:cNvPicPr preferRelativeResize="0"/>
          <p:nvPr/>
        </p:nvPicPr>
        <p:blipFill>
          <a:blip r:embed="rId3">
            <a:alphaModFix/>
          </a:blip>
          <a:stretch>
            <a:fillRect/>
          </a:stretch>
        </p:blipFill>
        <p:spPr>
          <a:xfrm>
            <a:off x="4552500" y="1519213"/>
            <a:ext cx="4143300" cy="1323975"/>
          </a:xfrm>
          <a:prstGeom prst="rect">
            <a:avLst/>
          </a:prstGeom>
          <a:noFill/>
          <a:ln cap="flat" cmpd="sng" w="19050">
            <a:solidFill>
              <a:schemeClr val="dk2"/>
            </a:solidFill>
            <a:prstDash val="solid"/>
            <a:round/>
            <a:headEnd len="sm" w="sm" type="none"/>
            <a:tailEnd len="sm" w="sm" type="none"/>
          </a:ln>
        </p:spPr>
      </p:pic>
      <p:pic>
        <p:nvPicPr>
          <p:cNvPr id="172" name="Google Shape;172;p22"/>
          <p:cNvPicPr preferRelativeResize="0"/>
          <p:nvPr/>
        </p:nvPicPr>
        <p:blipFill>
          <a:blip r:embed="rId3">
            <a:alphaModFix/>
          </a:blip>
          <a:stretch>
            <a:fillRect/>
          </a:stretch>
        </p:blipFill>
        <p:spPr>
          <a:xfrm>
            <a:off x="4459975" y="1604313"/>
            <a:ext cx="4143300" cy="1323975"/>
          </a:xfrm>
          <a:prstGeom prst="rect">
            <a:avLst/>
          </a:prstGeom>
          <a:noFill/>
          <a:ln cap="flat" cmpd="sng" w="19050">
            <a:solidFill>
              <a:schemeClr val="dk2"/>
            </a:solidFill>
            <a:prstDash val="solid"/>
            <a:round/>
            <a:headEnd len="sm" w="sm" type="none"/>
            <a:tailEnd len="sm" w="sm" type="none"/>
          </a:ln>
        </p:spPr>
      </p:pic>
      <p:sp>
        <p:nvSpPr>
          <p:cNvPr id="173" name="Google Shape;173;p22"/>
          <p:cNvSpPr txBox="1"/>
          <p:nvPr/>
        </p:nvSpPr>
        <p:spPr>
          <a:xfrm>
            <a:off x="404425" y="1200550"/>
            <a:ext cx="3703500" cy="1785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800">
                <a:solidFill>
                  <a:schemeClr val="dk1"/>
                </a:solidFill>
              </a:rPr>
              <a:t>air pollution,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p:txBody>
      </p:sp>
      <p:sp>
        <p:nvSpPr>
          <p:cNvPr id="174" name="Google Shape;174;p22"/>
          <p:cNvSpPr txBox="1"/>
          <p:nvPr/>
        </p:nvSpPr>
        <p:spPr>
          <a:xfrm>
            <a:off x="404425" y="3071275"/>
            <a:ext cx="3703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Queries</a:t>
            </a:r>
            <a:endParaRPr sz="1800"/>
          </a:p>
        </p:txBody>
      </p:sp>
      <p:sp>
        <p:nvSpPr>
          <p:cNvPr id="175" name="Google Shape;175;p22"/>
          <p:cNvSpPr txBox="1"/>
          <p:nvPr/>
        </p:nvSpPr>
        <p:spPr>
          <a:xfrm>
            <a:off x="4044125" y="33447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6" name="Google Shape;176;p22"/>
          <p:cNvSpPr txBox="1"/>
          <p:nvPr/>
        </p:nvSpPr>
        <p:spPr>
          <a:xfrm>
            <a:off x="4459975" y="2986150"/>
            <a:ext cx="431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Articles</a:t>
            </a:r>
            <a:endParaRPr sz="1800"/>
          </a:p>
        </p:txBody>
      </p:sp>
      <p:sp>
        <p:nvSpPr>
          <p:cNvPr id="177" name="Google Shape;177;p22"/>
          <p:cNvSpPr/>
          <p:nvPr/>
        </p:nvSpPr>
        <p:spPr>
          <a:xfrm>
            <a:off x="7454050" y="2446875"/>
            <a:ext cx="952500" cy="216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4459975" y="2158300"/>
            <a:ext cx="533400" cy="2160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80" name="Google Shape;180;p22"/>
          <p:cNvSpPr txBox="1"/>
          <p:nvPr/>
        </p:nvSpPr>
        <p:spPr>
          <a:xfrm>
            <a:off x="1736725" y="1200550"/>
            <a:ext cx="103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 </a:t>
            </a:r>
            <a:r>
              <a:rPr lang="en-GB" sz="1800">
                <a:solidFill>
                  <a:schemeClr val="dk1"/>
                </a:solidFill>
              </a:rPr>
              <a:t>p</a:t>
            </a:r>
            <a:r>
              <a:rPr lang="en-GB" sz="1800">
                <a:solidFill>
                  <a:schemeClr val="dk1"/>
                </a:solidFill>
              </a:rPr>
              <a:t>m </a:t>
            </a:r>
            <a:r>
              <a:rPr lang="en-GB" sz="1800">
                <a:solidFill>
                  <a:schemeClr val="dk1"/>
                </a:solidFill>
              </a:rPr>
              <a:t>2.5</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Snowball </a:t>
            </a:r>
            <a:r>
              <a:rPr lang="en-GB"/>
              <a:t>sampling</a:t>
            </a:r>
            <a:endParaRPr/>
          </a:p>
        </p:txBody>
      </p:sp>
      <p:pic>
        <p:nvPicPr>
          <p:cNvPr id="186" name="Google Shape;186;p23"/>
          <p:cNvPicPr preferRelativeResize="0"/>
          <p:nvPr/>
        </p:nvPicPr>
        <p:blipFill>
          <a:blip r:embed="rId3">
            <a:alphaModFix/>
          </a:blip>
          <a:stretch>
            <a:fillRect/>
          </a:stretch>
        </p:blipFill>
        <p:spPr>
          <a:xfrm>
            <a:off x="4633875" y="1444788"/>
            <a:ext cx="4143300" cy="1323975"/>
          </a:xfrm>
          <a:prstGeom prst="rect">
            <a:avLst/>
          </a:prstGeom>
          <a:noFill/>
          <a:ln cap="flat" cmpd="sng" w="19050">
            <a:solidFill>
              <a:schemeClr val="dk2"/>
            </a:solidFill>
            <a:prstDash val="solid"/>
            <a:round/>
            <a:headEnd len="sm" w="sm" type="none"/>
            <a:tailEnd len="sm" w="sm" type="none"/>
          </a:ln>
        </p:spPr>
      </p:pic>
      <p:pic>
        <p:nvPicPr>
          <p:cNvPr id="187" name="Google Shape;187;p23"/>
          <p:cNvPicPr preferRelativeResize="0"/>
          <p:nvPr/>
        </p:nvPicPr>
        <p:blipFill>
          <a:blip r:embed="rId3">
            <a:alphaModFix/>
          </a:blip>
          <a:stretch>
            <a:fillRect/>
          </a:stretch>
        </p:blipFill>
        <p:spPr>
          <a:xfrm>
            <a:off x="4552500" y="1519213"/>
            <a:ext cx="4143300" cy="1323975"/>
          </a:xfrm>
          <a:prstGeom prst="rect">
            <a:avLst/>
          </a:prstGeom>
          <a:noFill/>
          <a:ln cap="flat" cmpd="sng" w="19050">
            <a:solidFill>
              <a:schemeClr val="dk2"/>
            </a:solidFill>
            <a:prstDash val="solid"/>
            <a:round/>
            <a:headEnd len="sm" w="sm" type="none"/>
            <a:tailEnd len="sm" w="sm" type="none"/>
          </a:ln>
        </p:spPr>
      </p:pic>
      <p:pic>
        <p:nvPicPr>
          <p:cNvPr id="188" name="Google Shape;188;p23"/>
          <p:cNvPicPr preferRelativeResize="0"/>
          <p:nvPr/>
        </p:nvPicPr>
        <p:blipFill>
          <a:blip r:embed="rId3">
            <a:alphaModFix/>
          </a:blip>
          <a:stretch>
            <a:fillRect/>
          </a:stretch>
        </p:blipFill>
        <p:spPr>
          <a:xfrm>
            <a:off x="4459975" y="1604313"/>
            <a:ext cx="4143300" cy="1323975"/>
          </a:xfrm>
          <a:prstGeom prst="rect">
            <a:avLst/>
          </a:prstGeom>
          <a:noFill/>
          <a:ln cap="flat" cmpd="sng" w="19050">
            <a:solidFill>
              <a:schemeClr val="dk2"/>
            </a:solidFill>
            <a:prstDash val="solid"/>
            <a:round/>
            <a:headEnd len="sm" w="sm" type="none"/>
            <a:tailEnd len="sm" w="sm" type="none"/>
          </a:ln>
        </p:spPr>
      </p:pic>
      <p:sp>
        <p:nvSpPr>
          <p:cNvPr id="189" name="Google Shape;189;p23"/>
          <p:cNvSpPr txBox="1"/>
          <p:nvPr/>
        </p:nvSpPr>
        <p:spPr>
          <a:xfrm>
            <a:off x="404425" y="1200550"/>
            <a:ext cx="3703500" cy="1785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800">
                <a:solidFill>
                  <a:schemeClr val="dk1"/>
                </a:solidFill>
              </a:rPr>
              <a:t>air pollution,  </a:t>
            </a:r>
            <a:r>
              <a:rPr lang="en-GB" sz="1800">
                <a:solidFill>
                  <a:schemeClr val="dk1"/>
                </a:solidFill>
              </a:rPr>
              <a:t>pm 2.5,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p:txBody>
      </p:sp>
      <p:pic>
        <p:nvPicPr>
          <p:cNvPr id="190" name="Google Shape;190;p23"/>
          <p:cNvPicPr preferRelativeResize="0"/>
          <p:nvPr/>
        </p:nvPicPr>
        <p:blipFill>
          <a:blip r:embed="rId4">
            <a:alphaModFix/>
          </a:blip>
          <a:stretch>
            <a:fillRect/>
          </a:stretch>
        </p:blipFill>
        <p:spPr>
          <a:xfrm>
            <a:off x="4469450" y="1604313"/>
            <a:ext cx="4124325" cy="1438275"/>
          </a:xfrm>
          <a:prstGeom prst="rect">
            <a:avLst/>
          </a:prstGeom>
          <a:noFill/>
          <a:ln cap="flat" cmpd="sng" w="19050">
            <a:solidFill>
              <a:schemeClr val="dk2"/>
            </a:solidFill>
            <a:prstDash val="solid"/>
            <a:round/>
            <a:headEnd len="sm" w="sm" type="none"/>
            <a:tailEnd len="sm" w="sm" type="none"/>
          </a:ln>
        </p:spPr>
      </p:pic>
      <p:sp>
        <p:nvSpPr>
          <p:cNvPr id="191" name="Google Shape;191;p23"/>
          <p:cNvSpPr txBox="1"/>
          <p:nvPr/>
        </p:nvSpPr>
        <p:spPr>
          <a:xfrm>
            <a:off x="404425" y="3071275"/>
            <a:ext cx="3703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Queries</a:t>
            </a:r>
            <a:endParaRPr sz="1800"/>
          </a:p>
        </p:txBody>
      </p:sp>
      <p:sp>
        <p:nvSpPr>
          <p:cNvPr id="192" name="Google Shape;192;p23"/>
          <p:cNvSpPr txBox="1"/>
          <p:nvPr/>
        </p:nvSpPr>
        <p:spPr>
          <a:xfrm>
            <a:off x="4459975" y="2986150"/>
            <a:ext cx="431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Articles</a:t>
            </a:r>
            <a:endParaRPr sz="1800"/>
          </a:p>
        </p:txBody>
      </p:sp>
      <p:sp>
        <p:nvSpPr>
          <p:cNvPr id="193" name="Google Shape;193;p23"/>
          <p:cNvSpPr/>
          <p:nvPr/>
        </p:nvSpPr>
        <p:spPr>
          <a:xfrm>
            <a:off x="5865625" y="2463750"/>
            <a:ext cx="588000" cy="216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a:off x="6837750" y="2215475"/>
            <a:ext cx="457500" cy="2160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96" name="Google Shape;196;p23"/>
          <p:cNvSpPr txBox="1"/>
          <p:nvPr/>
        </p:nvSpPr>
        <p:spPr>
          <a:xfrm>
            <a:off x="2656425" y="1200550"/>
            <a:ext cx="103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AQI</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Snowball </a:t>
            </a:r>
            <a:r>
              <a:rPr lang="en-GB"/>
              <a:t>sampling</a:t>
            </a:r>
            <a:endParaRPr/>
          </a:p>
        </p:txBody>
      </p:sp>
      <p:pic>
        <p:nvPicPr>
          <p:cNvPr id="202" name="Google Shape;202;p24"/>
          <p:cNvPicPr preferRelativeResize="0"/>
          <p:nvPr/>
        </p:nvPicPr>
        <p:blipFill>
          <a:blip r:embed="rId3">
            <a:alphaModFix/>
          </a:blip>
          <a:stretch>
            <a:fillRect/>
          </a:stretch>
        </p:blipFill>
        <p:spPr>
          <a:xfrm>
            <a:off x="4633875" y="1444788"/>
            <a:ext cx="4143300" cy="1323975"/>
          </a:xfrm>
          <a:prstGeom prst="rect">
            <a:avLst/>
          </a:prstGeom>
          <a:noFill/>
          <a:ln cap="flat" cmpd="sng" w="19050">
            <a:solidFill>
              <a:schemeClr val="dk2"/>
            </a:solidFill>
            <a:prstDash val="solid"/>
            <a:round/>
            <a:headEnd len="sm" w="sm" type="none"/>
            <a:tailEnd len="sm" w="sm" type="none"/>
          </a:ln>
        </p:spPr>
      </p:pic>
      <p:pic>
        <p:nvPicPr>
          <p:cNvPr id="203" name="Google Shape;203;p24"/>
          <p:cNvPicPr preferRelativeResize="0"/>
          <p:nvPr/>
        </p:nvPicPr>
        <p:blipFill>
          <a:blip r:embed="rId3">
            <a:alphaModFix/>
          </a:blip>
          <a:stretch>
            <a:fillRect/>
          </a:stretch>
        </p:blipFill>
        <p:spPr>
          <a:xfrm>
            <a:off x="4552500" y="1519213"/>
            <a:ext cx="4143300" cy="1323975"/>
          </a:xfrm>
          <a:prstGeom prst="rect">
            <a:avLst/>
          </a:prstGeom>
          <a:noFill/>
          <a:ln cap="flat" cmpd="sng" w="19050">
            <a:solidFill>
              <a:schemeClr val="dk2"/>
            </a:solidFill>
            <a:prstDash val="solid"/>
            <a:round/>
            <a:headEnd len="sm" w="sm" type="none"/>
            <a:tailEnd len="sm" w="sm" type="none"/>
          </a:ln>
        </p:spPr>
      </p:pic>
      <p:pic>
        <p:nvPicPr>
          <p:cNvPr id="204" name="Google Shape;204;p24"/>
          <p:cNvPicPr preferRelativeResize="0"/>
          <p:nvPr/>
        </p:nvPicPr>
        <p:blipFill>
          <a:blip r:embed="rId3">
            <a:alphaModFix amt="35000"/>
          </a:blip>
          <a:stretch>
            <a:fillRect/>
          </a:stretch>
        </p:blipFill>
        <p:spPr>
          <a:xfrm>
            <a:off x="4459975" y="1604313"/>
            <a:ext cx="4143300" cy="1323975"/>
          </a:xfrm>
          <a:prstGeom prst="rect">
            <a:avLst/>
          </a:prstGeom>
          <a:noFill/>
          <a:ln cap="flat" cmpd="sng" w="19050">
            <a:solidFill>
              <a:schemeClr val="dk2"/>
            </a:solidFill>
            <a:prstDash val="solid"/>
            <a:round/>
            <a:headEnd len="sm" w="sm" type="none"/>
            <a:tailEnd len="sm" w="sm" type="none"/>
          </a:ln>
        </p:spPr>
      </p:pic>
      <p:sp>
        <p:nvSpPr>
          <p:cNvPr id="205" name="Google Shape;205;p24"/>
          <p:cNvSpPr txBox="1"/>
          <p:nvPr/>
        </p:nvSpPr>
        <p:spPr>
          <a:xfrm>
            <a:off x="404425" y="1200550"/>
            <a:ext cx="3703500" cy="1847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en-GB" sz="1800">
                <a:solidFill>
                  <a:schemeClr val="dk1"/>
                </a:solidFill>
              </a:rPr>
              <a:t>air pollution, pm 2.5, air quality, aqi, pm10, stubble burning, crop burning, ozone, air pollutants, sulphur dioxide, so2, carbon monoxide, smog, nitrogen dioxide, acid rain, odd even, car emissions</a:t>
            </a:r>
            <a:endParaRPr sz="1800">
              <a:solidFill>
                <a:schemeClr val="dk1"/>
              </a:solidFill>
            </a:endParaRPr>
          </a:p>
        </p:txBody>
      </p:sp>
      <p:sp>
        <p:nvSpPr>
          <p:cNvPr id="206" name="Google Shape;206;p24"/>
          <p:cNvSpPr txBox="1"/>
          <p:nvPr/>
        </p:nvSpPr>
        <p:spPr>
          <a:xfrm>
            <a:off x="5058875" y="1893250"/>
            <a:ext cx="256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17.4 K News Articles</a:t>
            </a:r>
            <a:endParaRPr b="1" sz="1800"/>
          </a:p>
        </p:txBody>
      </p:sp>
      <p:sp>
        <p:nvSpPr>
          <p:cNvPr id="207" name="Google Shape;207;p24"/>
          <p:cNvSpPr txBox="1"/>
          <p:nvPr/>
        </p:nvSpPr>
        <p:spPr>
          <a:xfrm>
            <a:off x="404425" y="3071275"/>
            <a:ext cx="3703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Queries</a:t>
            </a:r>
            <a:endParaRPr sz="1800"/>
          </a:p>
        </p:txBody>
      </p:sp>
      <p:sp>
        <p:nvSpPr>
          <p:cNvPr id="208" name="Google Shape;208;p24"/>
          <p:cNvSpPr txBox="1"/>
          <p:nvPr/>
        </p:nvSpPr>
        <p:spPr>
          <a:xfrm>
            <a:off x="4459975" y="2986150"/>
            <a:ext cx="431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t>Articles</a:t>
            </a:r>
            <a:endParaRPr sz="1800"/>
          </a:p>
        </p:txBody>
      </p:sp>
      <p:sp>
        <p:nvSpPr>
          <p:cNvPr id="209" name="Google Shape;20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Air pollution (PM</a:t>
            </a:r>
            <a:r>
              <a:rPr baseline="-25000" lang="en-GB"/>
              <a:t>2.5</a:t>
            </a:r>
            <a:r>
              <a:rPr lang="en-GB"/>
              <a:t>) Dataset</a:t>
            </a:r>
            <a:endParaRPr/>
          </a:p>
        </p:txBody>
      </p:sp>
      <p:graphicFrame>
        <p:nvGraphicFramePr>
          <p:cNvPr id="215" name="Google Shape;215;p25"/>
          <p:cNvGraphicFramePr/>
          <p:nvPr/>
        </p:nvGraphicFramePr>
        <p:xfrm>
          <a:off x="311700" y="1270600"/>
          <a:ext cx="3000000" cy="3000000"/>
        </p:xfrm>
        <a:graphic>
          <a:graphicData uri="http://schemas.openxmlformats.org/drawingml/2006/table">
            <a:tbl>
              <a:tblPr>
                <a:noFill/>
                <a:tableStyleId>{6DE5B7BA-12FE-42AB-BD8F-16748D3EB3E5}</a:tableStyleId>
              </a:tblPr>
              <a:tblGrid>
                <a:gridCol w="3619500"/>
                <a:gridCol w="3619500"/>
              </a:tblGrid>
              <a:tr h="381000">
                <a:tc>
                  <a:txBody>
                    <a:bodyPr/>
                    <a:lstStyle/>
                    <a:p>
                      <a:pPr indent="0" lvl="0" marL="0" rtl="0" algn="l">
                        <a:spcBef>
                          <a:spcPts val="0"/>
                        </a:spcBef>
                        <a:spcAft>
                          <a:spcPts val="0"/>
                        </a:spcAft>
                        <a:buNone/>
                      </a:pPr>
                      <a:r>
                        <a:rPr b="1" lang="en-GB" sz="1800">
                          <a:solidFill>
                            <a:schemeClr val="dk1"/>
                          </a:solidFill>
                        </a:rPr>
                        <a:t>Number of cities</a:t>
                      </a:r>
                      <a:endParaRPr b="1" sz="1800">
                        <a:solidFill>
                          <a:schemeClr val="dk1"/>
                        </a:solidFill>
                      </a:endParaRPr>
                    </a:p>
                  </a:txBody>
                  <a:tcPr marT="91425" marB="91425" marR="91425" marL="91425"/>
                </a:tc>
                <a:tc>
                  <a:txBody>
                    <a:bodyPr/>
                    <a:lstStyle/>
                    <a:p>
                      <a:pPr indent="0" lvl="0" marL="0" rtl="0" algn="l">
                        <a:spcBef>
                          <a:spcPts val="0"/>
                        </a:spcBef>
                        <a:spcAft>
                          <a:spcPts val="0"/>
                        </a:spcAft>
                        <a:buNone/>
                      </a:pPr>
                      <a:r>
                        <a:rPr lang="en-GB" sz="1800">
                          <a:solidFill>
                            <a:schemeClr val="dk1"/>
                          </a:solidFill>
                        </a:rPr>
                        <a:t>87</a:t>
                      </a:r>
                      <a:endParaRPr sz="1800">
                        <a:solidFill>
                          <a:schemeClr val="dk1"/>
                        </a:solidFill>
                      </a:endParaRPr>
                    </a:p>
                  </a:txBody>
                  <a:tcPr marT="91425" marB="91425" marR="91425" marL="91425"/>
                </a:tc>
              </a:tr>
              <a:tr h="381000">
                <a:tc>
                  <a:txBody>
                    <a:bodyPr/>
                    <a:lstStyle/>
                    <a:p>
                      <a:pPr indent="0" lvl="0" marL="0" rtl="0" algn="l">
                        <a:spcBef>
                          <a:spcPts val="0"/>
                        </a:spcBef>
                        <a:spcAft>
                          <a:spcPts val="0"/>
                        </a:spcAft>
                        <a:buNone/>
                      </a:pPr>
                      <a:r>
                        <a:rPr b="1" lang="en-GB" sz="1800">
                          <a:solidFill>
                            <a:schemeClr val="dk1"/>
                          </a:solidFill>
                        </a:rPr>
                        <a:t>Maximum t</a:t>
                      </a:r>
                      <a:r>
                        <a:rPr b="1" lang="en-GB" sz="1800">
                          <a:solidFill>
                            <a:schemeClr val="dk1"/>
                          </a:solidFill>
                        </a:rPr>
                        <a:t>ime-span</a:t>
                      </a:r>
                      <a:endParaRPr b="1" sz="1800">
                        <a:solidFill>
                          <a:schemeClr val="dk1"/>
                        </a:solidFill>
                      </a:endParaRPr>
                    </a:p>
                  </a:txBody>
                  <a:tcPr marT="91425" marB="91425" marR="91425" marL="91425"/>
                </a:tc>
                <a:tc>
                  <a:txBody>
                    <a:bodyPr/>
                    <a:lstStyle/>
                    <a:p>
                      <a:pPr indent="0" lvl="0" marL="0" rtl="0" algn="l">
                        <a:spcBef>
                          <a:spcPts val="0"/>
                        </a:spcBef>
                        <a:spcAft>
                          <a:spcPts val="0"/>
                        </a:spcAft>
                        <a:buNone/>
                      </a:pPr>
                      <a:r>
                        <a:rPr lang="en-GB" sz="1800">
                          <a:solidFill>
                            <a:schemeClr val="dk1"/>
                          </a:solidFill>
                        </a:rPr>
                        <a:t>2010-2021*</a:t>
                      </a:r>
                      <a:endParaRPr sz="1800">
                        <a:solidFill>
                          <a:schemeClr val="dk1"/>
                        </a:solidFill>
                      </a:endParaRPr>
                    </a:p>
                  </a:txBody>
                  <a:tcPr marT="91425" marB="91425" marR="91425" marL="91425"/>
                </a:tc>
              </a:tr>
              <a:tr h="381000">
                <a:tc>
                  <a:txBody>
                    <a:bodyPr/>
                    <a:lstStyle/>
                    <a:p>
                      <a:pPr indent="0" lvl="0" marL="0" rtl="0" algn="l">
                        <a:spcBef>
                          <a:spcPts val="0"/>
                        </a:spcBef>
                        <a:spcAft>
                          <a:spcPts val="0"/>
                        </a:spcAft>
                        <a:buNone/>
                      </a:pPr>
                      <a:r>
                        <a:rPr b="1" lang="en-GB" sz="1800">
                          <a:solidFill>
                            <a:schemeClr val="dk1"/>
                          </a:solidFill>
                        </a:rPr>
                        <a:t>Granularity level</a:t>
                      </a:r>
                      <a:endParaRPr b="1" sz="1800">
                        <a:solidFill>
                          <a:schemeClr val="dk1"/>
                        </a:solidFill>
                      </a:endParaRPr>
                    </a:p>
                  </a:txBody>
                  <a:tcPr marT="91425" marB="91425" marR="91425" marL="91425"/>
                </a:tc>
                <a:tc>
                  <a:txBody>
                    <a:bodyPr/>
                    <a:lstStyle/>
                    <a:p>
                      <a:pPr indent="0" lvl="0" marL="0" rtl="0" algn="l">
                        <a:spcBef>
                          <a:spcPts val="0"/>
                        </a:spcBef>
                        <a:spcAft>
                          <a:spcPts val="0"/>
                        </a:spcAft>
                        <a:buNone/>
                      </a:pPr>
                      <a:r>
                        <a:rPr lang="en-GB" sz="1800">
                          <a:solidFill>
                            <a:schemeClr val="dk1"/>
                          </a:solidFill>
                        </a:rPr>
                        <a:t>15 minutes</a:t>
                      </a:r>
                      <a:endParaRPr sz="1800">
                        <a:solidFill>
                          <a:schemeClr val="dk1"/>
                        </a:solidFill>
                      </a:endParaRPr>
                    </a:p>
                  </a:txBody>
                  <a:tcPr marT="91425" marB="91425" marR="91425" marL="91425"/>
                </a:tc>
              </a:tr>
            </a:tbl>
          </a:graphicData>
        </a:graphic>
      </p:graphicFrame>
      <p:sp>
        <p:nvSpPr>
          <p:cNvPr id="216" name="Google Shape;216;p25"/>
          <p:cNvSpPr txBox="1"/>
          <p:nvPr/>
        </p:nvSpPr>
        <p:spPr>
          <a:xfrm>
            <a:off x="268550" y="26421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 Time-span of each cities is varying depending of installation of air quality monitors. </a:t>
            </a:r>
            <a:endParaRPr sz="1200"/>
          </a:p>
        </p:txBody>
      </p:sp>
      <p:sp>
        <p:nvSpPr>
          <p:cNvPr id="217" name="Google Shape;21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18" name="Google Shape;218;p25"/>
          <p:cNvSpPr txBox="1"/>
          <p:nvPr/>
        </p:nvSpPr>
        <p:spPr>
          <a:xfrm>
            <a:off x="362975" y="3332825"/>
            <a:ext cx="4804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t>Source:</a:t>
            </a:r>
            <a:endParaRPr b="1" sz="2000"/>
          </a:p>
          <a:p>
            <a:pPr indent="-342900" lvl="0" marL="457200" rtl="0" algn="l">
              <a:spcBef>
                <a:spcPts val="0"/>
              </a:spcBef>
              <a:spcAft>
                <a:spcPts val="0"/>
              </a:spcAft>
              <a:buSzPts val="1800"/>
              <a:buAutoNum type="arabicPeriod"/>
            </a:pPr>
            <a:r>
              <a:rPr lang="en-GB" sz="1800"/>
              <a:t>Central Pollution Control Board (CPCB)</a:t>
            </a:r>
            <a:endParaRPr sz="1800"/>
          </a:p>
          <a:p>
            <a:pPr indent="-342900" lvl="0" marL="457200" rtl="0" algn="l">
              <a:spcBef>
                <a:spcPts val="0"/>
              </a:spcBef>
              <a:spcAft>
                <a:spcPts val="0"/>
              </a:spcAft>
              <a:buSzPts val="1800"/>
              <a:buAutoNum type="arabicPeriod"/>
            </a:pPr>
            <a:r>
              <a:rPr lang="en-GB" sz="1800"/>
              <a:t>OpenAQ</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Research Questions</a:t>
            </a:r>
            <a:endParaRPr/>
          </a:p>
        </p:txBody>
      </p:sp>
      <p:sp>
        <p:nvSpPr>
          <p:cNvPr id="224" name="Google Shape;224;p26"/>
          <p:cNvSpPr txBox="1"/>
          <p:nvPr>
            <p:ph idx="1" type="body"/>
          </p:nvPr>
        </p:nvSpPr>
        <p:spPr>
          <a:xfrm>
            <a:off x="311700" y="1152475"/>
            <a:ext cx="8520600" cy="34164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b="1" lang="en-GB" sz="2200">
                <a:solidFill>
                  <a:schemeClr val="dk1"/>
                </a:solidFill>
              </a:rPr>
              <a:t>Is the news media coverage around air pollution have a geographical and temporal bias?</a:t>
            </a:r>
            <a:endParaRPr b="1" sz="2200">
              <a:solidFill>
                <a:schemeClr val="dk1"/>
              </a:solidFill>
            </a:endParaRPr>
          </a:p>
          <a:p>
            <a:pPr indent="0" lvl="0" marL="457200" rtl="0" algn="l">
              <a:spcBef>
                <a:spcPts val="1200"/>
              </a:spcBef>
              <a:spcAft>
                <a:spcPts val="0"/>
              </a:spcAft>
              <a:buNone/>
            </a:pPr>
            <a:r>
              <a:t/>
            </a:r>
            <a:endParaRPr sz="2200">
              <a:solidFill>
                <a:schemeClr val="dk1"/>
              </a:solidFill>
            </a:endParaRPr>
          </a:p>
          <a:p>
            <a:pPr indent="-368300" lvl="0" marL="457200" rtl="0" algn="l">
              <a:spcBef>
                <a:spcPts val="1200"/>
              </a:spcBef>
              <a:spcAft>
                <a:spcPts val="0"/>
              </a:spcAft>
              <a:buClr>
                <a:srgbClr val="A6A6A6"/>
              </a:buClr>
              <a:buSzPts val="2200"/>
              <a:buAutoNum type="arabicPeriod"/>
            </a:pPr>
            <a:r>
              <a:rPr lang="en-GB" sz="2200">
                <a:solidFill>
                  <a:srgbClr val="A6A6A6"/>
                </a:solidFill>
              </a:rPr>
              <a:t>Is the news media discussion is pertinent to scientific evidences?</a:t>
            </a:r>
            <a:endParaRPr sz="2200">
              <a:solidFill>
                <a:srgbClr val="A6A6A6"/>
              </a:solidFill>
            </a:endParaRPr>
          </a:p>
        </p:txBody>
      </p:sp>
      <p:sp>
        <p:nvSpPr>
          <p:cNvPr id="225" name="Google Shape;22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Why geographical bias matters?</a:t>
            </a:r>
            <a:endParaRPr/>
          </a:p>
          <a:p>
            <a:pPr indent="0" lvl="0" marL="0" rtl="0" algn="l">
              <a:spcBef>
                <a:spcPts val="0"/>
              </a:spcBef>
              <a:spcAft>
                <a:spcPts val="0"/>
              </a:spcAft>
              <a:buNone/>
            </a:pPr>
            <a:r>
              <a:t/>
            </a:r>
            <a:endParaRPr/>
          </a:p>
        </p:txBody>
      </p:sp>
      <p:pic>
        <p:nvPicPr>
          <p:cNvPr id="231" name="Google Shape;231;p27"/>
          <p:cNvPicPr preferRelativeResize="0"/>
          <p:nvPr/>
        </p:nvPicPr>
        <p:blipFill rotWithShape="1">
          <a:blip r:embed="rId3">
            <a:alphaModFix/>
          </a:blip>
          <a:srcRect b="2837" l="0" r="0" t="0"/>
          <a:stretch/>
        </p:blipFill>
        <p:spPr>
          <a:xfrm>
            <a:off x="311700" y="1899565"/>
            <a:ext cx="2142350" cy="2370835"/>
          </a:xfrm>
          <a:prstGeom prst="rect">
            <a:avLst/>
          </a:prstGeom>
          <a:noFill/>
          <a:ln>
            <a:noFill/>
          </a:ln>
        </p:spPr>
      </p:pic>
      <p:sp>
        <p:nvSpPr>
          <p:cNvPr id="232" name="Google Shape;232;p27"/>
          <p:cNvSpPr/>
          <p:nvPr/>
        </p:nvSpPr>
        <p:spPr>
          <a:xfrm>
            <a:off x="986025" y="2571750"/>
            <a:ext cx="142500" cy="142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27"/>
          <p:cNvSpPr/>
          <p:nvPr/>
        </p:nvSpPr>
        <p:spPr>
          <a:xfrm>
            <a:off x="1550600" y="2789425"/>
            <a:ext cx="142500" cy="142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234" name="Google Shape;234;p27"/>
          <p:cNvPicPr preferRelativeResize="0"/>
          <p:nvPr/>
        </p:nvPicPr>
        <p:blipFill>
          <a:blip r:embed="rId4">
            <a:alphaModFix/>
          </a:blip>
          <a:stretch>
            <a:fillRect/>
          </a:stretch>
        </p:blipFill>
        <p:spPr>
          <a:xfrm>
            <a:off x="1866988" y="1120412"/>
            <a:ext cx="1294876" cy="1391975"/>
          </a:xfrm>
          <a:prstGeom prst="rect">
            <a:avLst/>
          </a:prstGeom>
          <a:noFill/>
          <a:ln>
            <a:noFill/>
          </a:ln>
        </p:spPr>
      </p:pic>
      <p:sp>
        <p:nvSpPr>
          <p:cNvPr id="235" name="Google Shape;235;p27"/>
          <p:cNvSpPr txBox="1"/>
          <p:nvPr/>
        </p:nvSpPr>
        <p:spPr>
          <a:xfrm>
            <a:off x="2239625" y="4536900"/>
            <a:ext cx="75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236" name="Google Shape;236;p27"/>
          <p:cNvSpPr txBox="1"/>
          <p:nvPr/>
        </p:nvSpPr>
        <p:spPr>
          <a:xfrm>
            <a:off x="2136125" y="1600850"/>
            <a:ext cx="75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Delhi</a:t>
            </a:r>
            <a:endParaRPr sz="1800"/>
          </a:p>
        </p:txBody>
      </p:sp>
      <p:graphicFrame>
        <p:nvGraphicFramePr>
          <p:cNvPr id="237" name="Google Shape;237;p27"/>
          <p:cNvGraphicFramePr/>
          <p:nvPr/>
        </p:nvGraphicFramePr>
        <p:xfrm>
          <a:off x="3608650" y="1479250"/>
          <a:ext cx="3000000" cy="3000000"/>
        </p:xfrm>
        <a:graphic>
          <a:graphicData uri="http://schemas.openxmlformats.org/drawingml/2006/table">
            <a:tbl>
              <a:tblPr>
                <a:noFill/>
                <a:tableStyleId>{6DE5B7BA-12FE-42AB-BD8F-16748D3EB3E5}</a:tableStyleId>
              </a:tblPr>
              <a:tblGrid>
                <a:gridCol w="1605375"/>
                <a:gridCol w="1605375"/>
              </a:tblGrid>
              <a:tr h="772400">
                <a:tc>
                  <a:txBody>
                    <a:bodyPr/>
                    <a:lstStyle/>
                    <a:p>
                      <a:pPr indent="0" lvl="0" marL="0" rtl="0" algn="l">
                        <a:spcBef>
                          <a:spcPts val="0"/>
                        </a:spcBef>
                        <a:spcAft>
                          <a:spcPts val="0"/>
                        </a:spcAft>
                        <a:buNone/>
                      </a:pPr>
                      <a:r>
                        <a:rPr b="1" lang="en-GB" sz="1900"/>
                        <a:t>City</a:t>
                      </a:r>
                      <a:endParaRPr b="1" sz="1900"/>
                    </a:p>
                  </a:txBody>
                  <a:tcPr marT="91425" marB="91425" marR="91425" marL="91425"/>
                </a:tc>
                <a:tc>
                  <a:txBody>
                    <a:bodyPr/>
                    <a:lstStyle/>
                    <a:p>
                      <a:pPr indent="0" lvl="0" marL="0" rtl="0" algn="l">
                        <a:spcBef>
                          <a:spcPts val="0"/>
                        </a:spcBef>
                        <a:spcAft>
                          <a:spcPts val="0"/>
                        </a:spcAft>
                        <a:buNone/>
                      </a:pPr>
                      <a:r>
                        <a:rPr b="1" lang="en-GB" sz="1900"/>
                        <a:t>PM</a:t>
                      </a:r>
                      <a:r>
                        <a:rPr b="1" baseline="-25000" lang="en-GB" sz="1900"/>
                        <a:t>2</a:t>
                      </a:r>
                      <a:r>
                        <a:rPr b="1" baseline="-25000" lang="en-GB" sz="1900"/>
                        <a:t>.5</a:t>
                      </a:r>
                      <a:r>
                        <a:rPr b="1" lang="en-GB" sz="1900"/>
                        <a:t>(µg/m</a:t>
                      </a:r>
                      <a:r>
                        <a:rPr b="1" baseline="30000" lang="en-GB" sz="1900"/>
                        <a:t>3</a:t>
                      </a:r>
                      <a:r>
                        <a:rPr b="1" lang="en-GB" sz="1900"/>
                        <a:t>)</a:t>
                      </a:r>
                      <a:endParaRPr b="1" sz="1900"/>
                    </a:p>
                  </a:txBody>
                  <a:tcPr marT="91425" marB="91425" marR="91425" marL="91425"/>
                </a:tc>
              </a:tr>
              <a:tr h="472400">
                <a:tc>
                  <a:txBody>
                    <a:bodyPr/>
                    <a:lstStyle/>
                    <a:p>
                      <a:pPr indent="0" lvl="0" marL="0" rtl="0" algn="l">
                        <a:spcBef>
                          <a:spcPts val="0"/>
                        </a:spcBef>
                        <a:spcAft>
                          <a:spcPts val="0"/>
                        </a:spcAft>
                        <a:buNone/>
                      </a:pPr>
                      <a:r>
                        <a:rPr lang="en-GB" sz="1900"/>
                        <a:t>Delhi</a:t>
                      </a:r>
                      <a:endParaRPr sz="1900"/>
                    </a:p>
                  </a:txBody>
                  <a:tcPr marT="91425" marB="91425" marR="91425" marL="91425"/>
                </a:tc>
                <a:tc>
                  <a:txBody>
                    <a:bodyPr/>
                    <a:lstStyle/>
                    <a:p>
                      <a:pPr indent="0" lvl="0" marL="0" rtl="0" algn="l">
                        <a:spcBef>
                          <a:spcPts val="0"/>
                        </a:spcBef>
                        <a:spcAft>
                          <a:spcPts val="0"/>
                        </a:spcAft>
                        <a:buNone/>
                      </a:pPr>
                      <a:r>
                        <a:rPr lang="en-GB" sz="1900"/>
                        <a:t>142</a:t>
                      </a:r>
                      <a:endParaRPr sz="1900"/>
                    </a:p>
                  </a:txBody>
                  <a:tcPr marT="91425" marB="91425" marR="91425" marL="91425"/>
                </a:tc>
              </a:tr>
              <a:tr h="472400">
                <a:tc>
                  <a:txBody>
                    <a:bodyPr/>
                    <a:lstStyle/>
                    <a:p>
                      <a:pPr indent="0" lvl="0" marL="0" rtl="0" algn="l">
                        <a:spcBef>
                          <a:spcPts val="0"/>
                        </a:spcBef>
                        <a:spcAft>
                          <a:spcPts val="0"/>
                        </a:spcAft>
                        <a:buNone/>
                      </a:pPr>
                      <a:r>
                        <a:rPr lang="en-GB" sz="1900"/>
                        <a:t>Patna</a:t>
                      </a:r>
                      <a:endParaRPr sz="1900"/>
                    </a:p>
                  </a:txBody>
                  <a:tcPr marT="91425" marB="91425" marR="91425" marL="91425"/>
                </a:tc>
                <a:tc>
                  <a:txBody>
                    <a:bodyPr/>
                    <a:lstStyle/>
                    <a:p>
                      <a:pPr indent="0" lvl="0" marL="0" rtl="0" algn="l">
                        <a:spcBef>
                          <a:spcPts val="0"/>
                        </a:spcBef>
                        <a:spcAft>
                          <a:spcPts val="0"/>
                        </a:spcAft>
                        <a:buNone/>
                      </a:pPr>
                      <a:r>
                        <a:rPr lang="en-GB" sz="1900"/>
                        <a:t>119</a:t>
                      </a:r>
                      <a:endParaRPr sz="1900"/>
                    </a:p>
                  </a:txBody>
                  <a:tcPr marT="91425" marB="91425" marR="91425" marL="91425"/>
                </a:tc>
              </a:tr>
            </a:tbl>
          </a:graphicData>
        </a:graphic>
      </p:graphicFrame>
      <p:cxnSp>
        <p:nvCxnSpPr>
          <p:cNvPr id="238" name="Google Shape;238;p27"/>
          <p:cNvCxnSpPr>
            <a:stCxn id="232" idx="7"/>
            <a:endCxn id="236" idx="1"/>
          </p:cNvCxnSpPr>
          <p:nvPr/>
        </p:nvCxnSpPr>
        <p:spPr>
          <a:xfrm flipH="1" rot="10800000">
            <a:off x="1107656" y="1831819"/>
            <a:ext cx="1028400" cy="760800"/>
          </a:xfrm>
          <a:prstGeom prst="straightConnector1">
            <a:avLst/>
          </a:prstGeom>
          <a:noFill/>
          <a:ln cap="flat" cmpd="sng" w="28575">
            <a:solidFill>
              <a:schemeClr val="dk2"/>
            </a:solidFill>
            <a:prstDash val="solid"/>
            <a:round/>
            <a:headEnd len="med" w="med" type="none"/>
            <a:tailEnd len="med" w="med" type="stealth"/>
          </a:ln>
        </p:spPr>
      </p:cxnSp>
      <p:sp>
        <p:nvSpPr>
          <p:cNvPr id="239" name="Google Shape;239;p27"/>
          <p:cNvSpPr txBox="1"/>
          <p:nvPr/>
        </p:nvSpPr>
        <p:spPr>
          <a:xfrm>
            <a:off x="3869575" y="3549600"/>
            <a:ext cx="4555200" cy="47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GB" sz="1900"/>
              <a:t>India Annual </a:t>
            </a:r>
            <a:r>
              <a:rPr lang="en-GB" sz="1900">
                <a:solidFill>
                  <a:schemeClr val="dk1"/>
                </a:solidFill>
              </a:rPr>
              <a:t>PM</a:t>
            </a:r>
            <a:r>
              <a:rPr baseline="-25000" lang="en-GB" sz="1900">
                <a:solidFill>
                  <a:schemeClr val="dk1"/>
                </a:solidFill>
              </a:rPr>
              <a:t>2.5 </a:t>
            </a:r>
            <a:r>
              <a:rPr lang="en-GB" sz="1900"/>
              <a:t>limit: 40 </a:t>
            </a:r>
            <a:r>
              <a:rPr lang="en-GB" sz="1900">
                <a:solidFill>
                  <a:schemeClr val="dk1"/>
                </a:solidFill>
              </a:rPr>
              <a:t>µg/m</a:t>
            </a:r>
            <a:r>
              <a:rPr baseline="30000" lang="en-GB" sz="1900">
                <a:solidFill>
                  <a:schemeClr val="dk1"/>
                </a:solidFill>
              </a:rPr>
              <a:t>3</a:t>
            </a:r>
            <a:endParaRPr sz="1900"/>
          </a:p>
        </p:txBody>
      </p:sp>
      <p:sp>
        <p:nvSpPr>
          <p:cNvPr id="240" name="Google Shape;24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41" name="Google Shape;241;p27"/>
          <p:cNvPicPr preferRelativeResize="0"/>
          <p:nvPr/>
        </p:nvPicPr>
        <p:blipFill>
          <a:blip r:embed="rId5">
            <a:alphaModFix/>
          </a:blip>
          <a:stretch>
            <a:fillRect/>
          </a:stretch>
        </p:blipFill>
        <p:spPr>
          <a:xfrm>
            <a:off x="1867000" y="3905925"/>
            <a:ext cx="1934750" cy="1062075"/>
          </a:xfrm>
          <a:prstGeom prst="rect">
            <a:avLst/>
          </a:prstGeom>
          <a:noFill/>
          <a:ln>
            <a:noFill/>
          </a:ln>
        </p:spPr>
      </p:pic>
      <p:sp>
        <p:nvSpPr>
          <p:cNvPr id="242" name="Google Shape;242;p27"/>
          <p:cNvSpPr txBox="1"/>
          <p:nvPr/>
        </p:nvSpPr>
        <p:spPr>
          <a:xfrm>
            <a:off x="2239625" y="4270400"/>
            <a:ext cx="89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Patna</a:t>
            </a:r>
            <a:endParaRPr sz="1800"/>
          </a:p>
        </p:txBody>
      </p:sp>
      <p:cxnSp>
        <p:nvCxnSpPr>
          <p:cNvPr id="243" name="Google Shape;243;p27"/>
          <p:cNvCxnSpPr>
            <a:stCxn id="233" idx="4"/>
            <a:endCxn id="242" idx="1"/>
          </p:cNvCxnSpPr>
          <p:nvPr/>
        </p:nvCxnSpPr>
        <p:spPr>
          <a:xfrm>
            <a:off x="1621850" y="2931925"/>
            <a:ext cx="617700" cy="15693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Why geographical bias matters?</a:t>
            </a:r>
            <a:endParaRPr/>
          </a:p>
          <a:p>
            <a:pPr indent="0" lvl="0" marL="0" rtl="0" algn="l">
              <a:spcBef>
                <a:spcPts val="0"/>
              </a:spcBef>
              <a:spcAft>
                <a:spcPts val="0"/>
              </a:spcAft>
              <a:buNone/>
            </a:pPr>
            <a:r>
              <a:t/>
            </a:r>
            <a:endParaRPr/>
          </a:p>
        </p:txBody>
      </p:sp>
      <p:pic>
        <p:nvPicPr>
          <p:cNvPr id="249" name="Google Shape;249;p28"/>
          <p:cNvPicPr preferRelativeResize="0"/>
          <p:nvPr/>
        </p:nvPicPr>
        <p:blipFill rotWithShape="1">
          <a:blip r:embed="rId3">
            <a:alphaModFix/>
          </a:blip>
          <a:srcRect b="2837" l="0" r="0" t="0"/>
          <a:stretch/>
        </p:blipFill>
        <p:spPr>
          <a:xfrm>
            <a:off x="311700" y="1899565"/>
            <a:ext cx="2142350" cy="2370835"/>
          </a:xfrm>
          <a:prstGeom prst="rect">
            <a:avLst/>
          </a:prstGeom>
          <a:noFill/>
          <a:ln>
            <a:noFill/>
          </a:ln>
        </p:spPr>
      </p:pic>
      <p:sp>
        <p:nvSpPr>
          <p:cNvPr id="250" name="Google Shape;250;p28"/>
          <p:cNvSpPr/>
          <p:nvPr/>
        </p:nvSpPr>
        <p:spPr>
          <a:xfrm>
            <a:off x="986025" y="2571750"/>
            <a:ext cx="142500" cy="142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51" name="Google Shape;251;p28"/>
          <p:cNvSpPr/>
          <p:nvPr/>
        </p:nvSpPr>
        <p:spPr>
          <a:xfrm>
            <a:off x="1550600" y="2789425"/>
            <a:ext cx="142500" cy="142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252" name="Google Shape;252;p28"/>
          <p:cNvPicPr preferRelativeResize="0"/>
          <p:nvPr/>
        </p:nvPicPr>
        <p:blipFill>
          <a:blip r:embed="rId4">
            <a:alphaModFix/>
          </a:blip>
          <a:stretch>
            <a:fillRect/>
          </a:stretch>
        </p:blipFill>
        <p:spPr>
          <a:xfrm>
            <a:off x="1866988" y="1120412"/>
            <a:ext cx="1294876" cy="1391975"/>
          </a:xfrm>
          <a:prstGeom prst="rect">
            <a:avLst/>
          </a:prstGeom>
          <a:noFill/>
          <a:ln>
            <a:noFill/>
          </a:ln>
        </p:spPr>
      </p:pic>
      <p:sp>
        <p:nvSpPr>
          <p:cNvPr id="253" name="Google Shape;253;p28"/>
          <p:cNvSpPr txBox="1"/>
          <p:nvPr/>
        </p:nvSpPr>
        <p:spPr>
          <a:xfrm>
            <a:off x="2239625" y="4536900"/>
            <a:ext cx="75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254" name="Google Shape;254;p28"/>
          <p:cNvSpPr txBox="1"/>
          <p:nvPr/>
        </p:nvSpPr>
        <p:spPr>
          <a:xfrm>
            <a:off x="2136125" y="1600850"/>
            <a:ext cx="75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Delhi</a:t>
            </a:r>
            <a:endParaRPr sz="1800"/>
          </a:p>
        </p:txBody>
      </p:sp>
      <p:graphicFrame>
        <p:nvGraphicFramePr>
          <p:cNvPr id="255" name="Google Shape;255;p28"/>
          <p:cNvGraphicFramePr/>
          <p:nvPr/>
        </p:nvGraphicFramePr>
        <p:xfrm>
          <a:off x="3608650" y="1479250"/>
          <a:ext cx="3000000" cy="3000000"/>
        </p:xfrm>
        <a:graphic>
          <a:graphicData uri="http://schemas.openxmlformats.org/drawingml/2006/table">
            <a:tbl>
              <a:tblPr>
                <a:noFill/>
                <a:tableStyleId>{6DE5B7BA-12FE-42AB-BD8F-16748D3EB3E5}</a:tableStyleId>
              </a:tblPr>
              <a:tblGrid>
                <a:gridCol w="1605375"/>
                <a:gridCol w="1605375"/>
                <a:gridCol w="1605375"/>
              </a:tblGrid>
              <a:tr h="686150">
                <a:tc>
                  <a:txBody>
                    <a:bodyPr/>
                    <a:lstStyle/>
                    <a:p>
                      <a:pPr indent="0" lvl="0" marL="0" rtl="0" algn="l">
                        <a:spcBef>
                          <a:spcPts val="0"/>
                        </a:spcBef>
                        <a:spcAft>
                          <a:spcPts val="0"/>
                        </a:spcAft>
                        <a:buNone/>
                      </a:pPr>
                      <a:r>
                        <a:rPr b="1" lang="en-GB" sz="1900"/>
                        <a:t>City</a:t>
                      </a:r>
                      <a:endParaRPr b="1" sz="1900"/>
                    </a:p>
                  </a:txBody>
                  <a:tcPr marT="91425" marB="91425" marR="91425" marL="91425"/>
                </a:tc>
                <a:tc>
                  <a:txBody>
                    <a:bodyPr/>
                    <a:lstStyle/>
                    <a:p>
                      <a:pPr indent="0" lvl="0" marL="0" rtl="0" algn="l">
                        <a:spcBef>
                          <a:spcPts val="0"/>
                        </a:spcBef>
                        <a:spcAft>
                          <a:spcPts val="0"/>
                        </a:spcAft>
                        <a:buNone/>
                      </a:pPr>
                      <a:r>
                        <a:rPr b="1" lang="en-GB" sz="1900"/>
                        <a:t>PM</a:t>
                      </a:r>
                      <a:r>
                        <a:rPr b="1" baseline="-25000" lang="en-GB" sz="1900"/>
                        <a:t>2</a:t>
                      </a:r>
                      <a:r>
                        <a:rPr b="1" baseline="-25000" lang="en-GB" sz="1900"/>
                        <a:t>.5</a:t>
                      </a:r>
                      <a:r>
                        <a:rPr b="1" lang="en-GB" sz="1900"/>
                        <a:t>(µg/m</a:t>
                      </a:r>
                      <a:r>
                        <a:rPr b="1" baseline="30000" lang="en-GB" sz="1900"/>
                        <a:t>3</a:t>
                      </a:r>
                      <a:r>
                        <a:rPr b="1" lang="en-GB" sz="1900"/>
                        <a:t>)</a:t>
                      </a:r>
                      <a:endParaRPr b="1" sz="1900"/>
                    </a:p>
                  </a:txBody>
                  <a:tcPr marT="91425" marB="91425" marR="91425" marL="91425"/>
                </a:tc>
                <a:tc>
                  <a:txBody>
                    <a:bodyPr/>
                    <a:lstStyle/>
                    <a:p>
                      <a:pPr indent="0" lvl="0" marL="0" rtl="0" algn="l">
                        <a:spcBef>
                          <a:spcPts val="0"/>
                        </a:spcBef>
                        <a:spcAft>
                          <a:spcPts val="0"/>
                        </a:spcAft>
                        <a:buNone/>
                      </a:pPr>
                      <a:r>
                        <a:rPr b="1" lang="en-GB" sz="1900"/>
                        <a:t>Articles</a:t>
                      </a:r>
                      <a:endParaRPr b="1" sz="1900"/>
                    </a:p>
                    <a:p>
                      <a:pPr indent="0" lvl="0" marL="0" rtl="0" algn="l">
                        <a:spcBef>
                          <a:spcPts val="0"/>
                        </a:spcBef>
                        <a:spcAft>
                          <a:spcPts val="0"/>
                        </a:spcAft>
                        <a:buNone/>
                      </a:pPr>
                      <a:r>
                        <a:rPr b="1" lang="en-GB" sz="1900"/>
                        <a:t>(2010-2021)</a:t>
                      </a:r>
                      <a:endParaRPr b="1" sz="1900"/>
                    </a:p>
                  </a:txBody>
                  <a:tcPr marT="91425" marB="91425" marR="91425" marL="91425"/>
                </a:tc>
              </a:tr>
              <a:tr h="472400">
                <a:tc>
                  <a:txBody>
                    <a:bodyPr/>
                    <a:lstStyle/>
                    <a:p>
                      <a:pPr indent="0" lvl="0" marL="0" rtl="0" algn="l">
                        <a:spcBef>
                          <a:spcPts val="0"/>
                        </a:spcBef>
                        <a:spcAft>
                          <a:spcPts val="0"/>
                        </a:spcAft>
                        <a:buNone/>
                      </a:pPr>
                      <a:r>
                        <a:rPr lang="en-GB" sz="1900"/>
                        <a:t>Delhi</a:t>
                      </a:r>
                      <a:endParaRPr sz="1900"/>
                    </a:p>
                  </a:txBody>
                  <a:tcPr marT="91425" marB="91425" marR="91425" marL="91425"/>
                </a:tc>
                <a:tc>
                  <a:txBody>
                    <a:bodyPr/>
                    <a:lstStyle/>
                    <a:p>
                      <a:pPr indent="0" lvl="0" marL="0" rtl="0" algn="l">
                        <a:spcBef>
                          <a:spcPts val="0"/>
                        </a:spcBef>
                        <a:spcAft>
                          <a:spcPts val="0"/>
                        </a:spcAft>
                        <a:buNone/>
                      </a:pPr>
                      <a:r>
                        <a:rPr lang="en-GB" sz="1900"/>
                        <a:t>142</a:t>
                      </a:r>
                      <a:endParaRPr sz="1900"/>
                    </a:p>
                  </a:txBody>
                  <a:tcPr marT="91425" marB="91425" marR="91425" marL="91425"/>
                </a:tc>
                <a:tc>
                  <a:txBody>
                    <a:bodyPr/>
                    <a:lstStyle/>
                    <a:p>
                      <a:pPr indent="0" lvl="0" marL="0" rtl="0" algn="l">
                        <a:spcBef>
                          <a:spcPts val="0"/>
                        </a:spcBef>
                        <a:spcAft>
                          <a:spcPts val="0"/>
                        </a:spcAft>
                        <a:buNone/>
                      </a:pPr>
                      <a:r>
                        <a:rPr lang="en-GB" sz="1900"/>
                        <a:t>5300</a:t>
                      </a:r>
                      <a:endParaRPr sz="1900"/>
                    </a:p>
                  </a:txBody>
                  <a:tcPr marT="91425" marB="91425" marR="91425" marL="91425"/>
                </a:tc>
              </a:tr>
              <a:tr h="472400">
                <a:tc>
                  <a:txBody>
                    <a:bodyPr/>
                    <a:lstStyle/>
                    <a:p>
                      <a:pPr indent="0" lvl="0" marL="0" rtl="0" algn="l">
                        <a:spcBef>
                          <a:spcPts val="0"/>
                        </a:spcBef>
                        <a:spcAft>
                          <a:spcPts val="0"/>
                        </a:spcAft>
                        <a:buNone/>
                      </a:pPr>
                      <a:r>
                        <a:rPr lang="en-GB" sz="1900"/>
                        <a:t>Patna</a:t>
                      </a:r>
                      <a:endParaRPr sz="1900"/>
                    </a:p>
                  </a:txBody>
                  <a:tcPr marT="91425" marB="91425" marR="91425" marL="91425"/>
                </a:tc>
                <a:tc>
                  <a:txBody>
                    <a:bodyPr/>
                    <a:lstStyle/>
                    <a:p>
                      <a:pPr indent="0" lvl="0" marL="0" rtl="0" algn="l">
                        <a:spcBef>
                          <a:spcPts val="0"/>
                        </a:spcBef>
                        <a:spcAft>
                          <a:spcPts val="0"/>
                        </a:spcAft>
                        <a:buNone/>
                      </a:pPr>
                      <a:r>
                        <a:rPr lang="en-GB" sz="1900"/>
                        <a:t>119</a:t>
                      </a:r>
                      <a:endParaRPr sz="1900"/>
                    </a:p>
                  </a:txBody>
                  <a:tcPr marT="91425" marB="91425" marR="91425" marL="91425"/>
                </a:tc>
                <a:tc>
                  <a:txBody>
                    <a:bodyPr/>
                    <a:lstStyle/>
                    <a:p>
                      <a:pPr indent="0" lvl="0" marL="0" rtl="0" algn="l">
                        <a:spcBef>
                          <a:spcPts val="0"/>
                        </a:spcBef>
                        <a:spcAft>
                          <a:spcPts val="0"/>
                        </a:spcAft>
                        <a:buNone/>
                      </a:pPr>
                      <a:r>
                        <a:rPr lang="en-GB" sz="1900"/>
                        <a:t>317</a:t>
                      </a:r>
                      <a:endParaRPr sz="1900"/>
                    </a:p>
                  </a:txBody>
                  <a:tcPr marT="91425" marB="91425" marR="91425" marL="91425"/>
                </a:tc>
              </a:tr>
            </a:tbl>
          </a:graphicData>
        </a:graphic>
      </p:graphicFrame>
      <p:cxnSp>
        <p:nvCxnSpPr>
          <p:cNvPr id="256" name="Google Shape;256;p28"/>
          <p:cNvCxnSpPr>
            <a:stCxn id="250" idx="7"/>
            <a:endCxn id="254" idx="1"/>
          </p:cNvCxnSpPr>
          <p:nvPr/>
        </p:nvCxnSpPr>
        <p:spPr>
          <a:xfrm flipH="1" rot="10800000">
            <a:off x="1107656" y="1831819"/>
            <a:ext cx="1028400" cy="760800"/>
          </a:xfrm>
          <a:prstGeom prst="straightConnector1">
            <a:avLst/>
          </a:prstGeom>
          <a:noFill/>
          <a:ln cap="flat" cmpd="sng" w="28575">
            <a:solidFill>
              <a:schemeClr val="dk2"/>
            </a:solidFill>
            <a:prstDash val="solid"/>
            <a:round/>
            <a:headEnd len="med" w="med" type="none"/>
            <a:tailEnd len="med" w="med" type="stealth"/>
          </a:ln>
        </p:spPr>
      </p:cxnSp>
      <p:sp>
        <p:nvSpPr>
          <p:cNvPr id="257" name="Google Shape;257;p28"/>
          <p:cNvSpPr txBox="1"/>
          <p:nvPr/>
        </p:nvSpPr>
        <p:spPr>
          <a:xfrm>
            <a:off x="3869575" y="3549600"/>
            <a:ext cx="4555200" cy="47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GB" sz="1900"/>
              <a:t>India Annual </a:t>
            </a:r>
            <a:r>
              <a:rPr lang="en-GB" sz="1900">
                <a:solidFill>
                  <a:schemeClr val="dk1"/>
                </a:solidFill>
              </a:rPr>
              <a:t>PM</a:t>
            </a:r>
            <a:r>
              <a:rPr baseline="-25000" lang="en-GB" sz="1900">
                <a:solidFill>
                  <a:schemeClr val="dk1"/>
                </a:solidFill>
              </a:rPr>
              <a:t>2.5 </a:t>
            </a:r>
            <a:r>
              <a:rPr lang="en-GB" sz="1900"/>
              <a:t>limit: 40 </a:t>
            </a:r>
            <a:r>
              <a:rPr lang="en-GB" sz="1900">
                <a:solidFill>
                  <a:schemeClr val="dk1"/>
                </a:solidFill>
              </a:rPr>
              <a:t>µg/m</a:t>
            </a:r>
            <a:r>
              <a:rPr baseline="30000" lang="en-GB" sz="1900">
                <a:solidFill>
                  <a:schemeClr val="dk1"/>
                </a:solidFill>
              </a:rPr>
              <a:t>3</a:t>
            </a:r>
            <a:endParaRPr sz="1900"/>
          </a:p>
        </p:txBody>
      </p:sp>
      <p:sp>
        <p:nvSpPr>
          <p:cNvPr id="258" name="Google Shape;25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59" name="Google Shape;259;p28"/>
          <p:cNvPicPr preferRelativeResize="0"/>
          <p:nvPr/>
        </p:nvPicPr>
        <p:blipFill>
          <a:blip r:embed="rId5">
            <a:alphaModFix/>
          </a:blip>
          <a:stretch>
            <a:fillRect/>
          </a:stretch>
        </p:blipFill>
        <p:spPr>
          <a:xfrm>
            <a:off x="1867000" y="3905925"/>
            <a:ext cx="1934750" cy="1062075"/>
          </a:xfrm>
          <a:prstGeom prst="rect">
            <a:avLst/>
          </a:prstGeom>
          <a:noFill/>
          <a:ln>
            <a:noFill/>
          </a:ln>
        </p:spPr>
      </p:pic>
      <p:sp>
        <p:nvSpPr>
          <p:cNvPr id="260" name="Google Shape;260;p28"/>
          <p:cNvSpPr txBox="1"/>
          <p:nvPr/>
        </p:nvSpPr>
        <p:spPr>
          <a:xfrm>
            <a:off x="2239625" y="4270400"/>
            <a:ext cx="89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Patna</a:t>
            </a:r>
            <a:endParaRPr sz="1800"/>
          </a:p>
        </p:txBody>
      </p:sp>
      <p:cxnSp>
        <p:nvCxnSpPr>
          <p:cNvPr id="261" name="Google Shape;261;p28"/>
          <p:cNvCxnSpPr>
            <a:stCxn id="251" idx="4"/>
            <a:endCxn id="260" idx="1"/>
          </p:cNvCxnSpPr>
          <p:nvPr/>
        </p:nvCxnSpPr>
        <p:spPr>
          <a:xfrm>
            <a:off x="1621850" y="2931925"/>
            <a:ext cx="617700" cy="1569300"/>
          </a:xfrm>
          <a:prstGeom prst="straightConnector1">
            <a:avLst/>
          </a:prstGeom>
          <a:noFill/>
          <a:ln cap="flat" cmpd="sng" w="28575">
            <a:solidFill>
              <a:schemeClr val="dk2"/>
            </a:solidFill>
            <a:prstDash val="solid"/>
            <a:round/>
            <a:headEnd len="med" w="med" type="none"/>
            <a:tailEnd len="med" w="med" type="triangle"/>
          </a:ln>
        </p:spPr>
      </p:cxnSp>
      <p:sp>
        <p:nvSpPr>
          <p:cNvPr id="262" name="Google Shape;262;p28"/>
          <p:cNvSpPr/>
          <p:nvPr/>
        </p:nvSpPr>
        <p:spPr>
          <a:xfrm>
            <a:off x="6417900" y="2164675"/>
            <a:ext cx="1692000" cy="12507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Air Pollution level in India</a:t>
            </a:r>
            <a:endParaRPr/>
          </a:p>
        </p:txBody>
      </p:sp>
      <p:sp>
        <p:nvSpPr>
          <p:cNvPr id="268" name="Google Shape;268;p29"/>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69" name="Google Shape;269;p29"/>
          <p:cNvSpPr/>
          <p:nvPr/>
        </p:nvSpPr>
        <p:spPr>
          <a:xfrm>
            <a:off x="5101075" y="2959500"/>
            <a:ext cx="420600" cy="312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txBox="1"/>
          <p:nvPr/>
        </p:nvSpPr>
        <p:spPr>
          <a:xfrm>
            <a:off x="5649575" y="1387425"/>
            <a:ext cx="30732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000"/>
          </a:p>
        </p:txBody>
      </p:sp>
      <p:pic>
        <p:nvPicPr>
          <p:cNvPr id="271" name="Google Shape;271;p29"/>
          <p:cNvPicPr preferRelativeResize="0"/>
          <p:nvPr/>
        </p:nvPicPr>
        <p:blipFill rotWithShape="1">
          <a:blip r:embed="rId3">
            <a:alphaModFix/>
          </a:blip>
          <a:srcRect b="0" l="0" r="0" t="5660"/>
          <a:stretch/>
        </p:blipFill>
        <p:spPr>
          <a:xfrm>
            <a:off x="210525" y="950775"/>
            <a:ext cx="3505936" cy="4192725"/>
          </a:xfrm>
          <a:prstGeom prst="rect">
            <a:avLst/>
          </a:prstGeom>
          <a:noFill/>
          <a:ln>
            <a:noFill/>
          </a:ln>
        </p:spPr>
      </p:pic>
      <p:sp>
        <p:nvSpPr>
          <p:cNvPr id="272" name="Google Shape;272;p29"/>
          <p:cNvSpPr/>
          <p:nvPr/>
        </p:nvSpPr>
        <p:spPr>
          <a:xfrm rot="1461710">
            <a:off x="929992" y="1690393"/>
            <a:ext cx="1922919" cy="691863"/>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9"/>
          <p:cNvSpPr txBox="1"/>
          <p:nvPr/>
        </p:nvSpPr>
        <p:spPr>
          <a:xfrm>
            <a:off x="3673175" y="1542000"/>
            <a:ext cx="5159100" cy="523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t/>
            </a:r>
            <a:endParaRPr sz="2200">
              <a:solidFill>
                <a:schemeClr val="dk2"/>
              </a:solidFill>
            </a:endParaRPr>
          </a:p>
        </p:txBody>
      </p:sp>
      <p:sp>
        <p:nvSpPr>
          <p:cNvPr id="274" name="Google Shape;274;p29"/>
          <p:cNvSpPr txBox="1"/>
          <p:nvPr/>
        </p:nvSpPr>
        <p:spPr>
          <a:xfrm>
            <a:off x="2593850" y="1132275"/>
            <a:ext cx="1626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Indo-Gangetic </a:t>
            </a:r>
            <a:endParaRPr sz="1800"/>
          </a:p>
          <a:p>
            <a:pPr indent="0" lvl="0" marL="0" rtl="0" algn="l">
              <a:spcBef>
                <a:spcPts val="0"/>
              </a:spcBef>
              <a:spcAft>
                <a:spcPts val="0"/>
              </a:spcAft>
              <a:buNone/>
            </a:pPr>
            <a:r>
              <a:rPr lang="en-GB" sz="1800"/>
              <a:t>(IG) Plain</a:t>
            </a:r>
            <a:endParaRPr sz="1800"/>
          </a:p>
        </p:txBody>
      </p:sp>
      <p:cxnSp>
        <p:nvCxnSpPr>
          <p:cNvPr id="275" name="Google Shape;275;p29"/>
          <p:cNvCxnSpPr>
            <a:stCxn id="274" idx="1"/>
            <a:endCxn id="272" idx="0"/>
          </p:cNvCxnSpPr>
          <p:nvPr/>
        </p:nvCxnSpPr>
        <p:spPr>
          <a:xfrm flipH="1">
            <a:off x="2034050" y="1501725"/>
            <a:ext cx="559800" cy="219300"/>
          </a:xfrm>
          <a:prstGeom prst="straightConnector1">
            <a:avLst/>
          </a:prstGeom>
          <a:noFill/>
          <a:ln cap="flat" cmpd="sng" w="19050">
            <a:solidFill>
              <a:schemeClr val="dk2"/>
            </a:solidFill>
            <a:prstDash val="solid"/>
            <a:round/>
            <a:headEnd len="med" w="med" type="none"/>
            <a:tailEnd len="med" w="med" type="triangle"/>
          </a:ln>
        </p:spPr>
      </p:cxnSp>
      <p:sp>
        <p:nvSpPr>
          <p:cNvPr id="276" name="Google Shape;276;p29"/>
          <p:cNvSpPr txBox="1"/>
          <p:nvPr/>
        </p:nvSpPr>
        <p:spPr>
          <a:xfrm>
            <a:off x="4014500" y="1708850"/>
            <a:ext cx="47082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t/>
            </a:r>
            <a:endParaRPr sz="1100"/>
          </a:p>
        </p:txBody>
      </p:sp>
      <p:sp>
        <p:nvSpPr>
          <p:cNvPr id="277" name="Google Shape;27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78" name="Google Shape;278;p29"/>
          <p:cNvSpPr txBox="1"/>
          <p:nvPr/>
        </p:nvSpPr>
        <p:spPr>
          <a:xfrm>
            <a:off x="3872550" y="2017650"/>
            <a:ext cx="4599900" cy="141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GB" sz="2000"/>
              <a:t>IG Plain is </a:t>
            </a:r>
            <a:r>
              <a:rPr lang="en-GB" sz="2000"/>
              <a:t>extremely</a:t>
            </a:r>
            <a:r>
              <a:rPr lang="en-GB" sz="2000"/>
              <a:t> polluted</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Do news media focus on cities in IG plain?</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2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2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200"/>
                                        <p:tgtEl>
                                          <p:spTgt spid="2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type="title"/>
          </p:nvPr>
        </p:nvSpPr>
        <p:spPr>
          <a:xfrm>
            <a:off x="311700" y="445025"/>
            <a:ext cx="8520600" cy="94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2500"/>
              <a:t>Cities in IG plain</a:t>
            </a:r>
            <a:endParaRPr sz="2500"/>
          </a:p>
        </p:txBody>
      </p:sp>
      <p:pic>
        <p:nvPicPr>
          <p:cNvPr id="284" name="Google Shape;284;p30"/>
          <p:cNvPicPr preferRelativeResize="0"/>
          <p:nvPr/>
        </p:nvPicPr>
        <p:blipFill>
          <a:blip r:embed="rId3">
            <a:alphaModFix/>
          </a:blip>
          <a:stretch>
            <a:fillRect/>
          </a:stretch>
        </p:blipFill>
        <p:spPr>
          <a:xfrm>
            <a:off x="445000" y="1571625"/>
            <a:ext cx="7877175" cy="2000250"/>
          </a:xfrm>
          <a:prstGeom prst="rect">
            <a:avLst/>
          </a:prstGeom>
          <a:noFill/>
          <a:ln>
            <a:noFill/>
          </a:ln>
        </p:spPr>
      </p:pic>
      <p:sp>
        <p:nvSpPr>
          <p:cNvPr id="285" name="Google Shape;28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cxnSp>
        <p:nvCxnSpPr>
          <p:cNvPr id="286" name="Google Shape;286;p30"/>
          <p:cNvCxnSpPr/>
          <p:nvPr/>
        </p:nvCxnSpPr>
        <p:spPr>
          <a:xfrm>
            <a:off x="2053800" y="1830375"/>
            <a:ext cx="0" cy="1741500"/>
          </a:xfrm>
          <a:prstGeom prst="straightConnector1">
            <a:avLst/>
          </a:prstGeom>
          <a:noFill/>
          <a:ln cap="flat" cmpd="sng" w="28575">
            <a:solidFill>
              <a:srgbClr val="FF9900"/>
            </a:solidFill>
            <a:prstDash val="solid"/>
            <a:round/>
            <a:headEnd len="med" w="med" type="none"/>
            <a:tailEnd len="med" w="med" type="none"/>
          </a:ln>
        </p:spPr>
      </p:cxnSp>
      <p:sp>
        <p:nvSpPr>
          <p:cNvPr id="287" name="Google Shape;287;p30"/>
          <p:cNvSpPr txBox="1"/>
          <p:nvPr/>
        </p:nvSpPr>
        <p:spPr>
          <a:xfrm>
            <a:off x="1554650" y="3504900"/>
            <a:ext cx="1212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t>India Limit </a:t>
            </a:r>
            <a:endParaRPr sz="1600"/>
          </a:p>
          <a:p>
            <a:pPr indent="0" lvl="0" marL="0" rtl="0" algn="l">
              <a:spcBef>
                <a:spcPts val="0"/>
              </a:spcBef>
              <a:spcAft>
                <a:spcPts val="0"/>
              </a:spcAft>
              <a:buNone/>
            </a:pPr>
            <a:r>
              <a:rPr lang="en-GB" sz="1600"/>
              <a:t>(</a:t>
            </a:r>
            <a:r>
              <a:rPr lang="en-GB" sz="1600">
                <a:solidFill>
                  <a:schemeClr val="dk1"/>
                </a:solidFill>
              </a:rPr>
              <a:t>40 µg/m</a:t>
            </a:r>
            <a:r>
              <a:rPr baseline="30000" lang="en-GB" sz="1600">
                <a:solidFill>
                  <a:schemeClr val="dk1"/>
                </a:solidFill>
              </a:rPr>
              <a:t>3</a:t>
            </a:r>
            <a:r>
              <a:rPr lang="en-GB" sz="1600"/>
              <a:t>)</a:t>
            </a:r>
            <a:endParaRPr sz="1600"/>
          </a:p>
        </p:txBody>
      </p:sp>
      <p:sp>
        <p:nvSpPr>
          <p:cNvPr id="288" name="Google Shape;288;p30"/>
          <p:cNvSpPr txBox="1"/>
          <p:nvPr/>
        </p:nvSpPr>
        <p:spPr>
          <a:xfrm>
            <a:off x="445000" y="4256425"/>
            <a:ext cx="80274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GB" sz="2000"/>
              <a:t>News media do not focus on most of the polluted cities in IG plain</a:t>
            </a:r>
            <a:endParaRPr sz="2000"/>
          </a:p>
          <a:p>
            <a:pPr indent="-355600" lvl="0" marL="457200" rtl="0" algn="l">
              <a:spcBef>
                <a:spcPts val="0"/>
              </a:spcBef>
              <a:spcAft>
                <a:spcPts val="0"/>
              </a:spcAft>
              <a:buSzPts val="2000"/>
              <a:buChar char="●"/>
            </a:pPr>
            <a:r>
              <a:rPr lang="en-GB" sz="2000"/>
              <a:t>Then, what are the </a:t>
            </a:r>
            <a:r>
              <a:rPr lang="en-GB" sz="2000"/>
              <a:t>cities</a:t>
            </a:r>
            <a:r>
              <a:rPr lang="en-GB" sz="2000"/>
              <a:t> get news media attention?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2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200"/>
                                        <p:tgtEl>
                                          <p:spTgt spid="2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Metro cities</a:t>
            </a:r>
            <a:endParaRPr/>
          </a:p>
        </p:txBody>
      </p:sp>
      <p:pic>
        <p:nvPicPr>
          <p:cNvPr id="294" name="Google Shape;294;p31"/>
          <p:cNvPicPr preferRelativeResize="0"/>
          <p:nvPr/>
        </p:nvPicPr>
        <p:blipFill>
          <a:blip r:embed="rId3">
            <a:alphaModFix/>
          </a:blip>
          <a:stretch>
            <a:fillRect/>
          </a:stretch>
        </p:blipFill>
        <p:spPr>
          <a:xfrm>
            <a:off x="1344549" y="1377300"/>
            <a:ext cx="5995450" cy="1528350"/>
          </a:xfrm>
          <a:prstGeom prst="rect">
            <a:avLst/>
          </a:prstGeom>
          <a:noFill/>
          <a:ln>
            <a:noFill/>
          </a:ln>
        </p:spPr>
      </p:pic>
      <p:pic>
        <p:nvPicPr>
          <p:cNvPr id="295" name="Google Shape;295;p31"/>
          <p:cNvPicPr preferRelativeResize="0"/>
          <p:nvPr/>
        </p:nvPicPr>
        <p:blipFill>
          <a:blip r:embed="rId4">
            <a:alphaModFix/>
          </a:blip>
          <a:stretch>
            <a:fillRect/>
          </a:stretch>
        </p:blipFill>
        <p:spPr>
          <a:xfrm>
            <a:off x="1321449" y="3300025"/>
            <a:ext cx="6041676" cy="1528350"/>
          </a:xfrm>
          <a:prstGeom prst="rect">
            <a:avLst/>
          </a:prstGeom>
          <a:noFill/>
          <a:ln>
            <a:noFill/>
          </a:ln>
        </p:spPr>
      </p:pic>
      <p:sp>
        <p:nvSpPr>
          <p:cNvPr id="296" name="Google Shape;296;p31"/>
          <p:cNvSpPr txBox="1"/>
          <p:nvPr/>
        </p:nvSpPr>
        <p:spPr>
          <a:xfrm>
            <a:off x="1616525" y="1017725"/>
            <a:ext cx="5065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Metro cities (</a:t>
            </a:r>
            <a:r>
              <a:rPr lang="en-GB" sz="1600">
                <a:solidFill>
                  <a:schemeClr val="dk1"/>
                </a:solidFill>
              </a:rPr>
              <a:t>sorted by </a:t>
            </a:r>
            <a:r>
              <a:rPr b="1" lang="en-GB" sz="1600">
                <a:solidFill>
                  <a:schemeClr val="dk1"/>
                </a:solidFill>
              </a:rPr>
              <a:t>News Articles</a:t>
            </a:r>
            <a:r>
              <a:rPr lang="en-GB" sz="1600"/>
              <a:t>)</a:t>
            </a:r>
            <a:endParaRPr sz="1600"/>
          </a:p>
        </p:txBody>
      </p:sp>
      <p:sp>
        <p:nvSpPr>
          <p:cNvPr id="297" name="Google Shape;297;p31"/>
          <p:cNvSpPr txBox="1"/>
          <p:nvPr/>
        </p:nvSpPr>
        <p:spPr>
          <a:xfrm>
            <a:off x="1809525" y="2946063"/>
            <a:ext cx="5065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IG plain’s cities (sorted by </a:t>
            </a:r>
            <a:r>
              <a:rPr b="1" lang="en-GB" sz="1600"/>
              <a:t>Air Pollution</a:t>
            </a:r>
            <a:r>
              <a:rPr lang="en-GB" sz="1600"/>
              <a:t>)</a:t>
            </a:r>
            <a:endParaRPr sz="1600"/>
          </a:p>
        </p:txBody>
      </p:sp>
      <p:sp>
        <p:nvSpPr>
          <p:cNvPr id="298" name="Google Shape;29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cxnSp>
        <p:nvCxnSpPr>
          <p:cNvPr id="299" name="Google Shape;299;p31"/>
          <p:cNvCxnSpPr/>
          <p:nvPr/>
        </p:nvCxnSpPr>
        <p:spPr>
          <a:xfrm flipH="1">
            <a:off x="2564582" y="1402250"/>
            <a:ext cx="6300" cy="1299900"/>
          </a:xfrm>
          <a:prstGeom prst="straightConnector1">
            <a:avLst/>
          </a:prstGeom>
          <a:noFill/>
          <a:ln cap="flat" cmpd="sng" w="19050">
            <a:solidFill>
              <a:srgbClr val="FF9900"/>
            </a:solidFill>
            <a:prstDash val="solid"/>
            <a:round/>
            <a:headEnd len="med" w="med" type="none"/>
            <a:tailEnd len="med" w="med" type="none"/>
          </a:ln>
        </p:spPr>
      </p:cxnSp>
      <p:cxnSp>
        <p:nvCxnSpPr>
          <p:cNvPr id="300" name="Google Shape;300;p31"/>
          <p:cNvCxnSpPr/>
          <p:nvPr/>
        </p:nvCxnSpPr>
        <p:spPr>
          <a:xfrm flipH="1">
            <a:off x="2564582" y="3300025"/>
            <a:ext cx="6300" cy="1299900"/>
          </a:xfrm>
          <a:prstGeom prst="straightConnector1">
            <a:avLst/>
          </a:prstGeom>
          <a:noFill/>
          <a:ln cap="flat" cmpd="sng" w="19050">
            <a:solidFill>
              <a:srgbClr val="FF9900"/>
            </a:solidFill>
            <a:prstDash val="solid"/>
            <a:round/>
            <a:headEnd len="med" w="med" type="none"/>
            <a:tailEnd len="med" w="med" type="none"/>
          </a:ln>
        </p:spPr>
      </p:cxnSp>
      <p:sp>
        <p:nvSpPr>
          <p:cNvPr id="301" name="Google Shape;301;p31"/>
          <p:cNvSpPr/>
          <p:nvPr/>
        </p:nvSpPr>
        <p:spPr>
          <a:xfrm>
            <a:off x="1219525" y="876375"/>
            <a:ext cx="6546300" cy="206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txBox="1"/>
          <p:nvPr/>
        </p:nvSpPr>
        <p:spPr>
          <a:xfrm>
            <a:off x="1809525" y="4502725"/>
            <a:ext cx="1212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India Limit </a:t>
            </a:r>
            <a:endParaRPr sz="1200"/>
          </a:p>
          <a:p>
            <a:pPr indent="0" lvl="0" marL="0" rtl="0" algn="l">
              <a:spcBef>
                <a:spcPts val="0"/>
              </a:spcBef>
              <a:spcAft>
                <a:spcPts val="0"/>
              </a:spcAft>
              <a:buNone/>
            </a:pPr>
            <a:r>
              <a:rPr lang="en-GB" sz="1200"/>
              <a:t>(</a:t>
            </a:r>
            <a:r>
              <a:rPr lang="en-GB" sz="1200">
                <a:solidFill>
                  <a:schemeClr val="dk1"/>
                </a:solidFill>
              </a:rPr>
              <a:t>40 µg/m</a:t>
            </a:r>
            <a:r>
              <a:rPr baseline="30000" lang="en-GB" sz="1200">
                <a:solidFill>
                  <a:schemeClr val="dk1"/>
                </a:solidFill>
              </a:rPr>
              <a:t>3</a:t>
            </a:r>
            <a:r>
              <a:rPr lang="en-GB" sz="1200"/>
              <a:t>)</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Air pollution in world</a:t>
            </a:r>
            <a:endParaRPr/>
          </a:p>
        </p:txBody>
      </p:sp>
      <p:pic>
        <p:nvPicPr>
          <p:cNvPr id="67" name="Google Shape;67;p14"/>
          <p:cNvPicPr preferRelativeResize="0"/>
          <p:nvPr/>
        </p:nvPicPr>
        <p:blipFill rotWithShape="1">
          <a:blip r:embed="rId3">
            <a:alphaModFix/>
          </a:blip>
          <a:srcRect b="12228" l="0" r="0" t="18172"/>
          <a:stretch/>
        </p:blipFill>
        <p:spPr>
          <a:xfrm>
            <a:off x="1349075" y="1408175"/>
            <a:ext cx="6445849" cy="2990874"/>
          </a:xfrm>
          <a:prstGeom prst="rect">
            <a:avLst/>
          </a:prstGeom>
          <a:noFill/>
          <a:ln cap="flat" cmpd="sng" w="19050">
            <a:solidFill>
              <a:schemeClr val="dk2"/>
            </a:solidFill>
            <a:prstDash val="solid"/>
            <a:round/>
            <a:headEnd len="sm" w="sm" type="none"/>
            <a:tailEnd len="sm" w="sm" type="none"/>
          </a:ln>
        </p:spPr>
      </p:pic>
      <p:sp>
        <p:nvSpPr>
          <p:cNvPr id="68" name="Google Shape;68;p14"/>
          <p:cNvSpPr txBox="1"/>
          <p:nvPr/>
        </p:nvSpPr>
        <p:spPr>
          <a:xfrm>
            <a:off x="0" y="4789500"/>
            <a:ext cx="888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33333"/>
                </a:solidFill>
                <a:highlight>
                  <a:srgbClr val="FFFFFF"/>
                </a:highlight>
              </a:rPr>
              <a:t>Source: </a:t>
            </a:r>
            <a:r>
              <a:rPr lang="en-GB" sz="1100">
                <a:solidFill>
                  <a:srgbClr val="333333"/>
                </a:solidFill>
                <a:highlight>
                  <a:srgbClr val="FFFFFF"/>
                </a:highlight>
              </a:rPr>
              <a:t>Health Effects Institute. 2020. State of Global Air 2020. Data source: Global Burden of Disease Study 2019. IHME, 2020</a:t>
            </a:r>
            <a:endParaRPr/>
          </a:p>
        </p:txBody>
      </p:sp>
      <p:sp>
        <p:nvSpPr>
          <p:cNvPr id="69" name="Google Shape;69;p14"/>
          <p:cNvSpPr txBox="1"/>
          <p:nvPr/>
        </p:nvSpPr>
        <p:spPr>
          <a:xfrm>
            <a:off x="1397100" y="1017725"/>
            <a:ext cx="644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Average Annual Population-Weighted PM</a:t>
            </a:r>
            <a:r>
              <a:rPr baseline="-25000" lang="en-GB" sz="1500"/>
              <a:t>2.5</a:t>
            </a:r>
            <a:r>
              <a:rPr lang="en-GB" sz="1500"/>
              <a:t> Concentrations in 2019  </a:t>
            </a:r>
            <a:endParaRPr sz="1500"/>
          </a:p>
        </p:txBody>
      </p:sp>
      <p:sp>
        <p:nvSpPr>
          <p:cNvPr id="70" name="Google Shape;70;p14"/>
          <p:cNvSpPr/>
          <p:nvPr/>
        </p:nvSpPr>
        <p:spPr>
          <a:xfrm>
            <a:off x="4688150" y="1015175"/>
            <a:ext cx="548700" cy="420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71" name="Google Shape;71;p14"/>
          <p:cNvSpPr/>
          <p:nvPr/>
        </p:nvSpPr>
        <p:spPr>
          <a:xfrm>
            <a:off x="5487975" y="2020100"/>
            <a:ext cx="1464600" cy="1000200"/>
          </a:xfrm>
          <a:prstGeom prst="ellipse">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 name="Google Shape;72;p14"/>
          <p:cNvSpPr/>
          <p:nvPr/>
        </p:nvSpPr>
        <p:spPr>
          <a:xfrm>
            <a:off x="4144250" y="2227000"/>
            <a:ext cx="1343700" cy="853800"/>
          </a:xfrm>
          <a:prstGeom prst="ellipse">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 name="Google Shape;73;p14"/>
          <p:cNvSpPr txBox="1"/>
          <p:nvPr/>
        </p:nvSpPr>
        <p:spPr>
          <a:xfrm>
            <a:off x="5830100" y="3428275"/>
            <a:ext cx="170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t>South-East Asia</a:t>
            </a:r>
            <a:endParaRPr sz="1600"/>
          </a:p>
        </p:txBody>
      </p:sp>
      <p:sp>
        <p:nvSpPr>
          <p:cNvPr id="74" name="Google Shape;74;p14"/>
          <p:cNvSpPr txBox="1"/>
          <p:nvPr/>
        </p:nvSpPr>
        <p:spPr>
          <a:xfrm>
            <a:off x="3171350" y="3428263"/>
            <a:ext cx="1516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t>North Africa</a:t>
            </a:r>
            <a:endParaRPr sz="1600"/>
          </a:p>
        </p:txBody>
      </p:sp>
      <p:cxnSp>
        <p:nvCxnSpPr>
          <p:cNvPr id="75" name="Google Shape;75;p14"/>
          <p:cNvCxnSpPr>
            <a:stCxn id="74" idx="0"/>
            <a:endCxn id="72" idx="3"/>
          </p:cNvCxnSpPr>
          <p:nvPr/>
        </p:nvCxnSpPr>
        <p:spPr>
          <a:xfrm flipH="1" rot="10800000">
            <a:off x="3929750" y="2955763"/>
            <a:ext cx="411300" cy="472500"/>
          </a:xfrm>
          <a:prstGeom prst="straightConnector1">
            <a:avLst/>
          </a:prstGeom>
          <a:noFill/>
          <a:ln cap="flat" cmpd="sng" w="28575">
            <a:solidFill>
              <a:srgbClr val="38761D"/>
            </a:solidFill>
            <a:prstDash val="solid"/>
            <a:round/>
            <a:headEnd len="med" w="med" type="none"/>
            <a:tailEnd len="med" w="med" type="triangle"/>
          </a:ln>
        </p:spPr>
      </p:cxnSp>
      <p:cxnSp>
        <p:nvCxnSpPr>
          <p:cNvPr id="76" name="Google Shape;76;p14"/>
          <p:cNvCxnSpPr>
            <a:stCxn id="73" idx="0"/>
          </p:cNvCxnSpPr>
          <p:nvPr/>
        </p:nvCxnSpPr>
        <p:spPr>
          <a:xfrm rot="10800000">
            <a:off x="6511100" y="2957275"/>
            <a:ext cx="171000" cy="471000"/>
          </a:xfrm>
          <a:prstGeom prst="straightConnector1">
            <a:avLst/>
          </a:prstGeom>
          <a:noFill/>
          <a:ln cap="flat" cmpd="sng" w="28575">
            <a:solidFill>
              <a:srgbClr val="38761D"/>
            </a:solidFill>
            <a:prstDash val="solid"/>
            <a:round/>
            <a:headEnd len="med" w="med" type="none"/>
            <a:tailEnd len="med" w="med" type="triangle"/>
          </a:ln>
        </p:spPr>
      </p:cxnSp>
      <p:sp>
        <p:nvSpPr>
          <p:cNvPr id="77" name="Google Shape;7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2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2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2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2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2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2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Metro cities</a:t>
            </a:r>
            <a:endParaRPr/>
          </a:p>
        </p:txBody>
      </p:sp>
      <p:pic>
        <p:nvPicPr>
          <p:cNvPr id="308" name="Google Shape;308;p32"/>
          <p:cNvPicPr preferRelativeResize="0"/>
          <p:nvPr/>
        </p:nvPicPr>
        <p:blipFill>
          <a:blip r:embed="rId3">
            <a:alphaModFix/>
          </a:blip>
          <a:stretch>
            <a:fillRect/>
          </a:stretch>
        </p:blipFill>
        <p:spPr>
          <a:xfrm>
            <a:off x="1344549" y="1377300"/>
            <a:ext cx="5995450" cy="1528350"/>
          </a:xfrm>
          <a:prstGeom prst="rect">
            <a:avLst/>
          </a:prstGeom>
          <a:noFill/>
          <a:ln>
            <a:noFill/>
          </a:ln>
        </p:spPr>
      </p:pic>
      <p:pic>
        <p:nvPicPr>
          <p:cNvPr id="309" name="Google Shape;309;p32"/>
          <p:cNvPicPr preferRelativeResize="0"/>
          <p:nvPr/>
        </p:nvPicPr>
        <p:blipFill>
          <a:blip r:embed="rId4">
            <a:alphaModFix/>
          </a:blip>
          <a:stretch>
            <a:fillRect/>
          </a:stretch>
        </p:blipFill>
        <p:spPr>
          <a:xfrm>
            <a:off x="1321449" y="3300025"/>
            <a:ext cx="6041676" cy="1528350"/>
          </a:xfrm>
          <a:prstGeom prst="rect">
            <a:avLst/>
          </a:prstGeom>
          <a:noFill/>
          <a:ln>
            <a:noFill/>
          </a:ln>
        </p:spPr>
      </p:pic>
      <p:sp>
        <p:nvSpPr>
          <p:cNvPr id="310" name="Google Shape;310;p32"/>
          <p:cNvSpPr txBox="1"/>
          <p:nvPr/>
        </p:nvSpPr>
        <p:spPr>
          <a:xfrm>
            <a:off x="1616525" y="1017725"/>
            <a:ext cx="5065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Metro cities (</a:t>
            </a:r>
            <a:r>
              <a:rPr lang="en-GB" sz="1600">
                <a:solidFill>
                  <a:schemeClr val="dk1"/>
                </a:solidFill>
              </a:rPr>
              <a:t>sorted by </a:t>
            </a:r>
            <a:r>
              <a:rPr b="1" lang="en-GB" sz="1600">
                <a:solidFill>
                  <a:schemeClr val="dk1"/>
                </a:solidFill>
              </a:rPr>
              <a:t>News Articles</a:t>
            </a:r>
            <a:r>
              <a:rPr lang="en-GB" sz="1600"/>
              <a:t>)</a:t>
            </a:r>
            <a:endParaRPr sz="1600"/>
          </a:p>
        </p:txBody>
      </p:sp>
      <p:sp>
        <p:nvSpPr>
          <p:cNvPr id="311" name="Google Shape;311;p32"/>
          <p:cNvSpPr txBox="1"/>
          <p:nvPr/>
        </p:nvSpPr>
        <p:spPr>
          <a:xfrm>
            <a:off x="1809525" y="2946063"/>
            <a:ext cx="5065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IG plain’s cities (sorted by </a:t>
            </a:r>
            <a:r>
              <a:rPr b="1" lang="en-GB" sz="1600"/>
              <a:t>Air Pollution</a:t>
            </a:r>
            <a:r>
              <a:rPr lang="en-GB" sz="1600"/>
              <a:t>)</a:t>
            </a:r>
            <a:endParaRPr sz="1600"/>
          </a:p>
        </p:txBody>
      </p:sp>
      <p:sp>
        <p:nvSpPr>
          <p:cNvPr id="312" name="Google Shape;31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cxnSp>
        <p:nvCxnSpPr>
          <p:cNvPr id="313" name="Google Shape;313;p32"/>
          <p:cNvCxnSpPr/>
          <p:nvPr/>
        </p:nvCxnSpPr>
        <p:spPr>
          <a:xfrm flipH="1">
            <a:off x="2564582" y="1402250"/>
            <a:ext cx="6300" cy="1299900"/>
          </a:xfrm>
          <a:prstGeom prst="straightConnector1">
            <a:avLst/>
          </a:prstGeom>
          <a:noFill/>
          <a:ln cap="flat" cmpd="sng" w="19050">
            <a:solidFill>
              <a:srgbClr val="FF9900"/>
            </a:solidFill>
            <a:prstDash val="solid"/>
            <a:round/>
            <a:headEnd len="med" w="med" type="none"/>
            <a:tailEnd len="med" w="med" type="none"/>
          </a:ln>
        </p:spPr>
      </p:cxnSp>
      <p:cxnSp>
        <p:nvCxnSpPr>
          <p:cNvPr id="314" name="Google Shape;314;p32"/>
          <p:cNvCxnSpPr/>
          <p:nvPr/>
        </p:nvCxnSpPr>
        <p:spPr>
          <a:xfrm flipH="1">
            <a:off x="2564582" y="3300025"/>
            <a:ext cx="6300" cy="1299900"/>
          </a:xfrm>
          <a:prstGeom prst="straightConnector1">
            <a:avLst/>
          </a:prstGeom>
          <a:noFill/>
          <a:ln cap="flat" cmpd="sng" w="19050">
            <a:solidFill>
              <a:srgbClr val="FF9900"/>
            </a:solidFill>
            <a:prstDash val="solid"/>
            <a:round/>
            <a:headEnd len="med" w="med" type="none"/>
            <a:tailEnd len="med" w="med" type="none"/>
          </a:ln>
        </p:spPr>
      </p:cxnSp>
      <p:sp>
        <p:nvSpPr>
          <p:cNvPr id="315" name="Google Shape;315;p32"/>
          <p:cNvSpPr/>
          <p:nvPr/>
        </p:nvSpPr>
        <p:spPr>
          <a:xfrm>
            <a:off x="1233450" y="2915125"/>
            <a:ext cx="6546300" cy="2069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txBox="1"/>
          <p:nvPr/>
        </p:nvSpPr>
        <p:spPr>
          <a:xfrm>
            <a:off x="1809525" y="4502725"/>
            <a:ext cx="1212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India Limit </a:t>
            </a:r>
            <a:endParaRPr sz="1200"/>
          </a:p>
          <a:p>
            <a:pPr indent="0" lvl="0" marL="0" rtl="0" algn="l">
              <a:spcBef>
                <a:spcPts val="0"/>
              </a:spcBef>
              <a:spcAft>
                <a:spcPts val="0"/>
              </a:spcAft>
              <a:buNone/>
            </a:pPr>
            <a:r>
              <a:rPr lang="en-GB" sz="1200"/>
              <a:t>(</a:t>
            </a:r>
            <a:r>
              <a:rPr lang="en-GB" sz="1200">
                <a:solidFill>
                  <a:schemeClr val="dk1"/>
                </a:solidFill>
              </a:rPr>
              <a:t>40 µg/m</a:t>
            </a:r>
            <a:r>
              <a:rPr baseline="30000" lang="en-GB" sz="1200">
                <a:solidFill>
                  <a:schemeClr val="dk1"/>
                </a:solidFill>
              </a:rPr>
              <a:t>3</a:t>
            </a:r>
            <a:r>
              <a:rPr lang="en-GB" sz="1200"/>
              <a:t>)</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Temporal pattern: </a:t>
            </a:r>
            <a:r>
              <a:rPr lang="en-GB"/>
              <a:t>News media on Delhi</a:t>
            </a:r>
            <a:endParaRPr/>
          </a:p>
        </p:txBody>
      </p:sp>
      <p:sp>
        <p:nvSpPr>
          <p:cNvPr id="322" name="Google Shape;32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323" name="Google Shape;323;p33"/>
          <p:cNvPicPr preferRelativeResize="0"/>
          <p:nvPr/>
        </p:nvPicPr>
        <p:blipFill>
          <a:blip r:embed="rId3">
            <a:alphaModFix/>
          </a:blip>
          <a:stretch>
            <a:fillRect/>
          </a:stretch>
        </p:blipFill>
        <p:spPr>
          <a:xfrm>
            <a:off x="416225" y="1304587"/>
            <a:ext cx="8520600" cy="2132240"/>
          </a:xfrm>
          <a:prstGeom prst="rect">
            <a:avLst/>
          </a:prstGeom>
          <a:noFill/>
          <a:ln>
            <a:noFill/>
          </a:ln>
        </p:spPr>
      </p:pic>
      <p:sp>
        <p:nvSpPr>
          <p:cNvPr id="324" name="Google Shape;324;p33"/>
          <p:cNvSpPr txBox="1"/>
          <p:nvPr/>
        </p:nvSpPr>
        <p:spPr>
          <a:xfrm>
            <a:off x="565350" y="3790375"/>
            <a:ext cx="4408800" cy="708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Char char="●"/>
            </a:pPr>
            <a:r>
              <a:rPr lang="en-GB" sz="2000">
                <a:solidFill>
                  <a:schemeClr val="dk1"/>
                </a:solidFill>
              </a:rPr>
              <a:t>Periodic reporting after 2015</a:t>
            </a:r>
            <a:endParaRPr sz="2000">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
                                        <p:tgtEl>
                                          <p:spTgt spid="323"/>
                                        </p:tgtEl>
                                      </p:cBhvr>
                                    </p:animEffect>
                                  </p:childTnLst>
                                </p:cTn>
                              </p:par>
                            </p:childTnLst>
                          </p:cTn>
                        </p:par>
                        <p:par>
                          <p:cTn fill="hold">
                            <p:stCondLst>
                              <p:cond delay="100"/>
                            </p:stCondLst>
                            <p:childTnLst>
                              <p:par>
                                <p:cTn fill="hold" nodeType="after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100"/>
                                        <p:tgtEl>
                                          <p:spTgt spid="324">
                                            <p:txEl>
                                              <p:pRg end="0" st="0"/>
                                            </p:txEl>
                                          </p:spTgt>
                                        </p:tgtEl>
                                      </p:cBhvr>
                                    </p:animEffec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animEffect filter="fade" transition="in">
                                      <p:cBhvr>
                                        <p:cTn dur="100"/>
                                        <p:tgtEl>
                                          <p:spTgt spid="32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500">
                <a:latin typeface="Helvetica Neue"/>
                <a:ea typeface="Helvetica Neue"/>
                <a:cs typeface="Helvetica Neue"/>
                <a:sym typeface="Helvetica Neue"/>
              </a:rPr>
              <a:t>Which place is </a:t>
            </a:r>
            <a:r>
              <a:rPr lang="en-GB" sz="2500">
                <a:latin typeface="Helvetica Neue"/>
                <a:ea typeface="Helvetica Neue"/>
                <a:cs typeface="Helvetica Neue"/>
                <a:sym typeface="Helvetica Neue"/>
              </a:rPr>
              <a:t>more</a:t>
            </a:r>
            <a:r>
              <a:rPr lang="en-GB" sz="2500">
                <a:latin typeface="Helvetica Neue"/>
                <a:ea typeface="Helvetica Neue"/>
                <a:cs typeface="Helvetica Neue"/>
                <a:sym typeface="Helvetica Neue"/>
              </a:rPr>
              <a:t> polluted ?</a:t>
            </a:r>
            <a:endParaRPr sz="2500"/>
          </a:p>
        </p:txBody>
      </p:sp>
      <p:pic>
        <p:nvPicPr>
          <p:cNvPr id="330" name="Google Shape;330;p34"/>
          <p:cNvPicPr preferRelativeResize="0"/>
          <p:nvPr/>
        </p:nvPicPr>
        <p:blipFill>
          <a:blip r:embed="rId3">
            <a:alphaModFix/>
          </a:blip>
          <a:stretch>
            <a:fillRect/>
          </a:stretch>
        </p:blipFill>
        <p:spPr>
          <a:xfrm>
            <a:off x="617000" y="1017738"/>
            <a:ext cx="3826350" cy="2462650"/>
          </a:xfrm>
          <a:prstGeom prst="rect">
            <a:avLst/>
          </a:prstGeom>
          <a:noFill/>
          <a:ln>
            <a:noFill/>
          </a:ln>
        </p:spPr>
      </p:pic>
      <p:pic>
        <p:nvPicPr>
          <p:cNvPr id="331" name="Google Shape;331;p34"/>
          <p:cNvPicPr preferRelativeResize="0"/>
          <p:nvPr/>
        </p:nvPicPr>
        <p:blipFill>
          <a:blip r:embed="rId4">
            <a:alphaModFix/>
          </a:blip>
          <a:stretch>
            <a:fillRect/>
          </a:stretch>
        </p:blipFill>
        <p:spPr>
          <a:xfrm>
            <a:off x="4835350" y="1017737"/>
            <a:ext cx="3691650" cy="2462651"/>
          </a:xfrm>
          <a:prstGeom prst="rect">
            <a:avLst/>
          </a:prstGeom>
          <a:noFill/>
          <a:ln>
            <a:noFill/>
          </a:ln>
        </p:spPr>
      </p:pic>
      <p:sp>
        <p:nvSpPr>
          <p:cNvPr id="332" name="Google Shape;332;p34"/>
          <p:cNvSpPr txBox="1"/>
          <p:nvPr/>
        </p:nvSpPr>
        <p:spPr>
          <a:xfrm>
            <a:off x="649900" y="3601763"/>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333" name="Google Shape;333;p34"/>
          <p:cNvSpPr txBox="1"/>
          <p:nvPr/>
        </p:nvSpPr>
        <p:spPr>
          <a:xfrm>
            <a:off x="1431975" y="4703625"/>
            <a:ext cx="173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4" name="Google Shape;334;p34"/>
          <p:cNvSpPr txBox="1"/>
          <p:nvPr/>
        </p:nvSpPr>
        <p:spPr>
          <a:xfrm>
            <a:off x="649900" y="3601763"/>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A</a:t>
            </a:r>
            <a:endParaRPr b="1"/>
          </a:p>
        </p:txBody>
      </p:sp>
      <p:sp>
        <p:nvSpPr>
          <p:cNvPr id="335" name="Google Shape;335;p34"/>
          <p:cNvSpPr txBox="1"/>
          <p:nvPr/>
        </p:nvSpPr>
        <p:spPr>
          <a:xfrm>
            <a:off x="4835350" y="3601763"/>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B</a:t>
            </a:r>
            <a:endParaRPr b="1"/>
          </a:p>
        </p:txBody>
      </p:sp>
      <p:sp>
        <p:nvSpPr>
          <p:cNvPr id="336" name="Google Shape;33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37" name="Google Shape;337;p34"/>
          <p:cNvSpPr txBox="1"/>
          <p:nvPr/>
        </p:nvSpPr>
        <p:spPr>
          <a:xfrm>
            <a:off x="169400" y="3947475"/>
            <a:ext cx="8520600" cy="461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200"/>
                                        <p:tgtEl>
                                          <p:spTgt spid="3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500">
                <a:latin typeface="Helvetica Neue"/>
                <a:ea typeface="Helvetica Neue"/>
                <a:cs typeface="Helvetica Neue"/>
                <a:sym typeface="Helvetica Neue"/>
              </a:rPr>
              <a:t>Which place is </a:t>
            </a:r>
            <a:r>
              <a:rPr lang="en-GB" sz="2500">
                <a:latin typeface="Helvetica Neue"/>
                <a:ea typeface="Helvetica Neue"/>
                <a:cs typeface="Helvetica Neue"/>
                <a:sym typeface="Helvetica Neue"/>
              </a:rPr>
              <a:t>more</a:t>
            </a:r>
            <a:r>
              <a:rPr lang="en-GB" sz="2500">
                <a:latin typeface="Helvetica Neue"/>
                <a:ea typeface="Helvetica Neue"/>
                <a:cs typeface="Helvetica Neue"/>
                <a:sym typeface="Helvetica Neue"/>
              </a:rPr>
              <a:t> polluted ?</a:t>
            </a:r>
            <a:endParaRPr sz="2500"/>
          </a:p>
        </p:txBody>
      </p:sp>
      <p:pic>
        <p:nvPicPr>
          <p:cNvPr id="343" name="Google Shape;343;p35"/>
          <p:cNvPicPr preferRelativeResize="0"/>
          <p:nvPr/>
        </p:nvPicPr>
        <p:blipFill>
          <a:blip r:embed="rId3">
            <a:alphaModFix/>
          </a:blip>
          <a:stretch>
            <a:fillRect/>
          </a:stretch>
        </p:blipFill>
        <p:spPr>
          <a:xfrm>
            <a:off x="617000" y="1017738"/>
            <a:ext cx="3826350" cy="2462650"/>
          </a:xfrm>
          <a:prstGeom prst="rect">
            <a:avLst/>
          </a:prstGeom>
          <a:noFill/>
          <a:ln>
            <a:noFill/>
          </a:ln>
        </p:spPr>
      </p:pic>
      <p:pic>
        <p:nvPicPr>
          <p:cNvPr id="344" name="Google Shape;344;p35"/>
          <p:cNvPicPr preferRelativeResize="0"/>
          <p:nvPr/>
        </p:nvPicPr>
        <p:blipFill>
          <a:blip r:embed="rId4">
            <a:alphaModFix/>
          </a:blip>
          <a:stretch>
            <a:fillRect/>
          </a:stretch>
        </p:blipFill>
        <p:spPr>
          <a:xfrm>
            <a:off x="4835350" y="1017737"/>
            <a:ext cx="3691650" cy="2462651"/>
          </a:xfrm>
          <a:prstGeom prst="rect">
            <a:avLst/>
          </a:prstGeom>
          <a:noFill/>
          <a:ln>
            <a:noFill/>
          </a:ln>
        </p:spPr>
      </p:pic>
      <p:sp>
        <p:nvSpPr>
          <p:cNvPr id="345" name="Google Shape;345;p35"/>
          <p:cNvSpPr txBox="1"/>
          <p:nvPr/>
        </p:nvSpPr>
        <p:spPr>
          <a:xfrm>
            <a:off x="649900" y="3601763"/>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346" name="Google Shape;346;p35"/>
          <p:cNvSpPr txBox="1"/>
          <p:nvPr/>
        </p:nvSpPr>
        <p:spPr>
          <a:xfrm>
            <a:off x="1431975" y="4703625"/>
            <a:ext cx="173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7" name="Google Shape;347;p35"/>
          <p:cNvSpPr/>
          <p:nvPr/>
        </p:nvSpPr>
        <p:spPr>
          <a:xfrm>
            <a:off x="1525625" y="1859463"/>
            <a:ext cx="1993200" cy="708000"/>
          </a:xfrm>
          <a:prstGeom prst="rect">
            <a:avLst/>
          </a:prstGeom>
          <a:solidFill>
            <a:srgbClr val="000000">
              <a:alpha val="69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5"/>
          <p:cNvSpPr txBox="1"/>
          <p:nvPr/>
        </p:nvSpPr>
        <p:spPr>
          <a:xfrm>
            <a:off x="1525625" y="1945188"/>
            <a:ext cx="2196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GB" sz="2000">
                <a:solidFill>
                  <a:srgbClr val="E06666"/>
                </a:solidFill>
                <a:latin typeface="Helvetica Neue"/>
                <a:ea typeface="Helvetica Neue"/>
                <a:cs typeface="Helvetica Neue"/>
                <a:sym typeface="Helvetica Neue"/>
              </a:rPr>
              <a:t>PM</a:t>
            </a:r>
            <a:r>
              <a:rPr b="1" baseline="-25000" lang="en-GB" sz="2000">
                <a:solidFill>
                  <a:srgbClr val="E06666"/>
                </a:solidFill>
                <a:latin typeface="Helvetica Neue"/>
                <a:ea typeface="Helvetica Neue"/>
                <a:cs typeface="Helvetica Neue"/>
                <a:sym typeface="Helvetica Neue"/>
              </a:rPr>
              <a:t>2.5</a:t>
            </a:r>
            <a:r>
              <a:rPr b="1" lang="en-GB" sz="2000">
                <a:solidFill>
                  <a:srgbClr val="E06666"/>
                </a:solidFill>
                <a:latin typeface="Helvetica Neue"/>
                <a:ea typeface="Helvetica Neue"/>
                <a:cs typeface="Helvetica Neue"/>
                <a:sym typeface="Helvetica Neue"/>
              </a:rPr>
              <a:t>: 92 </a:t>
            </a:r>
            <a:r>
              <a:rPr lang="en-GB" sz="2000">
                <a:solidFill>
                  <a:srgbClr val="E06666"/>
                </a:solidFill>
              </a:rPr>
              <a:t> μ</a:t>
            </a:r>
            <a:r>
              <a:rPr b="1" lang="en-GB" sz="2000">
                <a:solidFill>
                  <a:srgbClr val="E06666"/>
                </a:solidFill>
                <a:latin typeface="Helvetica Neue"/>
                <a:ea typeface="Helvetica Neue"/>
                <a:cs typeface="Helvetica Neue"/>
                <a:sym typeface="Helvetica Neue"/>
              </a:rPr>
              <a:t>g/m</a:t>
            </a:r>
            <a:r>
              <a:rPr b="1" baseline="30000" lang="en-GB" sz="2000">
                <a:solidFill>
                  <a:srgbClr val="E06666"/>
                </a:solidFill>
                <a:latin typeface="Helvetica Neue"/>
                <a:ea typeface="Helvetica Neue"/>
                <a:cs typeface="Helvetica Neue"/>
                <a:sym typeface="Helvetica Neue"/>
              </a:rPr>
              <a:t>3</a:t>
            </a:r>
            <a:endParaRPr sz="2000">
              <a:solidFill>
                <a:srgbClr val="E06666"/>
              </a:solidFill>
              <a:latin typeface="Helvetica Neue"/>
              <a:ea typeface="Helvetica Neue"/>
              <a:cs typeface="Helvetica Neue"/>
              <a:sym typeface="Helvetica Neue"/>
            </a:endParaRPr>
          </a:p>
        </p:txBody>
      </p:sp>
      <p:sp>
        <p:nvSpPr>
          <p:cNvPr id="349" name="Google Shape;349;p35"/>
          <p:cNvSpPr/>
          <p:nvPr/>
        </p:nvSpPr>
        <p:spPr>
          <a:xfrm>
            <a:off x="5716625" y="1859463"/>
            <a:ext cx="1993200" cy="708000"/>
          </a:xfrm>
          <a:prstGeom prst="rect">
            <a:avLst/>
          </a:prstGeom>
          <a:solidFill>
            <a:srgbClr val="000000">
              <a:alpha val="69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5"/>
          <p:cNvSpPr txBox="1"/>
          <p:nvPr/>
        </p:nvSpPr>
        <p:spPr>
          <a:xfrm>
            <a:off x="5651200" y="1945188"/>
            <a:ext cx="23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FF0000"/>
                </a:solidFill>
                <a:latin typeface="Helvetica Neue"/>
                <a:ea typeface="Helvetica Neue"/>
                <a:cs typeface="Helvetica Neue"/>
                <a:sym typeface="Helvetica Neue"/>
              </a:rPr>
              <a:t>PM</a:t>
            </a:r>
            <a:r>
              <a:rPr b="1" baseline="-25000" lang="en-GB" sz="2000">
                <a:solidFill>
                  <a:srgbClr val="FF0000"/>
                </a:solidFill>
                <a:latin typeface="Helvetica Neue"/>
                <a:ea typeface="Helvetica Neue"/>
                <a:cs typeface="Helvetica Neue"/>
                <a:sym typeface="Helvetica Neue"/>
              </a:rPr>
              <a:t>2.5</a:t>
            </a:r>
            <a:r>
              <a:rPr b="1" lang="en-GB" sz="2000">
                <a:solidFill>
                  <a:srgbClr val="FF0000"/>
                </a:solidFill>
                <a:latin typeface="Helvetica Neue"/>
                <a:ea typeface="Helvetica Neue"/>
                <a:cs typeface="Helvetica Neue"/>
                <a:sym typeface="Helvetica Neue"/>
              </a:rPr>
              <a:t>: 256 </a:t>
            </a:r>
            <a:r>
              <a:rPr lang="en-GB" sz="2000">
                <a:solidFill>
                  <a:srgbClr val="FF0000"/>
                </a:solidFill>
              </a:rPr>
              <a:t>μ</a:t>
            </a:r>
            <a:r>
              <a:rPr b="1" lang="en-GB" sz="2000">
                <a:solidFill>
                  <a:srgbClr val="FF0000"/>
                </a:solidFill>
                <a:latin typeface="Helvetica Neue"/>
                <a:ea typeface="Helvetica Neue"/>
                <a:cs typeface="Helvetica Neue"/>
                <a:sym typeface="Helvetica Neue"/>
              </a:rPr>
              <a:t>g/m</a:t>
            </a:r>
            <a:r>
              <a:rPr b="1" baseline="30000" lang="en-GB" sz="2000">
                <a:solidFill>
                  <a:srgbClr val="FF0000"/>
                </a:solidFill>
                <a:latin typeface="Helvetica Neue"/>
                <a:ea typeface="Helvetica Neue"/>
                <a:cs typeface="Helvetica Neue"/>
                <a:sym typeface="Helvetica Neue"/>
              </a:rPr>
              <a:t>3</a:t>
            </a:r>
            <a:endParaRPr sz="2000">
              <a:solidFill>
                <a:srgbClr val="FF0000"/>
              </a:solidFill>
              <a:latin typeface="Helvetica Neue"/>
              <a:ea typeface="Helvetica Neue"/>
              <a:cs typeface="Helvetica Neue"/>
              <a:sym typeface="Helvetica Neue"/>
            </a:endParaRPr>
          </a:p>
        </p:txBody>
      </p:sp>
      <p:sp>
        <p:nvSpPr>
          <p:cNvPr id="351" name="Google Shape;351;p35"/>
          <p:cNvSpPr txBox="1"/>
          <p:nvPr/>
        </p:nvSpPr>
        <p:spPr>
          <a:xfrm>
            <a:off x="649900" y="3601763"/>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A</a:t>
            </a:r>
            <a:endParaRPr b="1"/>
          </a:p>
        </p:txBody>
      </p:sp>
      <p:sp>
        <p:nvSpPr>
          <p:cNvPr id="352" name="Google Shape;352;p35"/>
          <p:cNvSpPr txBox="1"/>
          <p:nvPr/>
        </p:nvSpPr>
        <p:spPr>
          <a:xfrm>
            <a:off x="4835350" y="3601763"/>
            <a:ext cx="3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B</a:t>
            </a:r>
            <a:endParaRPr b="1"/>
          </a:p>
        </p:txBody>
      </p:sp>
      <p:sp>
        <p:nvSpPr>
          <p:cNvPr id="353" name="Google Shape;35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54" name="Google Shape;354;p35"/>
          <p:cNvSpPr txBox="1"/>
          <p:nvPr/>
        </p:nvSpPr>
        <p:spPr>
          <a:xfrm>
            <a:off x="169400" y="3947475"/>
            <a:ext cx="85206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GB" sz="1800">
                <a:solidFill>
                  <a:schemeClr val="dk1"/>
                </a:solidFill>
              </a:rPr>
              <a:t>While </a:t>
            </a:r>
            <a:r>
              <a:rPr b="1" lang="en-GB" sz="1800">
                <a:solidFill>
                  <a:schemeClr val="dk1"/>
                </a:solidFill>
              </a:rPr>
              <a:t>B</a:t>
            </a:r>
            <a:r>
              <a:rPr lang="en-GB" sz="1800">
                <a:solidFill>
                  <a:schemeClr val="dk1"/>
                </a:solidFill>
              </a:rPr>
              <a:t> is more polluted. Pollution level in </a:t>
            </a:r>
            <a:r>
              <a:rPr b="1" lang="en-GB" sz="1800">
                <a:solidFill>
                  <a:schemeClr val="dk1"/>
                </a:solidFill>
              </a:rPr>
              <a:t>A</a:t>
            </a:r>
            <a:r>
              <a:rPr lang="en-GB" sz="1800">
                <a:solidFill>
                  <a:schemeClr val="dk1"/>
                </a:solidFill>
              </a:rPr>
              <a:t> is 6 times above the WHO limit!</a:t>
            </a:r>
            <a:endParaRPr sz="1800">
              <a:solidFill>
                <a:schemeClr val="dk1"/>
              </a:solidFill>
            </a:endParaRPr>
          </a:p>
        </p:txBody>
      </p:sp>
      <p:sp>
        <p:nvSpPr>
          <p:cNvPr id="355" name="Google Shape;355;p35"/>
          <p:cNvSpPr/>
          <p:nvPr/>
        </p:nvSpPr>
        <p:spPr>
          <a:xfrm>
            <a:off x="535925" y="898313"/>
            <a:ext cx="4176300" cy="2701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txBox="1"/>
          <p:nvPr/>
        </p:nvSpPr>
        <p:spPr>
          <a:xfrm>
            <a:off x="169400" y="4361975"/>
            <a:ext cx="83577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GB" sz="1800">
                <a:solidFill>
                  <a:schemeClr val="dk1"/>
                </a:solidFill>
              </a:rPr>
              <a:t>Air pollution is not always visible, leading to incorrect perception.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2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2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Temporal bias: News media on Delhi</a:t>
            </a:r>
            <a:endParaRPr/>
          </a:p>
          <a:p>
            <a:pPr indent="0" lvl="0" marL="0" rtl="0" algn="l">
              <a:spcBef>
                <a:spcPts val="0"/>
              </a:spcBef>
              <a:spcAft>
                <a:spcPts val="0"/>
              </a:spcAft>
              <a:buNone/>
            </a:pPr>
            <a:r>
              <a:t/>
            </a:r>
            <a:endParaRPr/>
          </a:p>
        </p:txBody>
      </p:sp>
      <p:sp>
        <p:nvSpPr>
          <p:cNvPr id="362" name="Google Shape;36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63" name="Google Shape;363;p36"/>
          <p:cNvSpPr txBox="1"/>
          <p:nvPr/>
        </p:nvSpPr>
        <p:spPr>
          <a:xfrm>
            <a:off x="388925" y="3447550"/>
            <a:ext cx="8520600" cy="861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GB" sz="2200"/>
              <a:t>82% of times above the India limit</a:t>
            </a:r>
            <a:endParaRPr sz="2200"/>
          </a:p>
          <a:p>
            <a:pPr indent="-368300" lvl="0" marL="457200" rtl="0" algn="l">
              <a:spcBef>
                <a:spcPts val="0"/>
              </a:spcBef>
              <a:spcAft>
                <a:spcPts val="0"/>
              </a:spcAft>
              <a:buSzPts val="2200"/>
              <a:buChar char="●"/>
            </a:pPr>
            <a:r>
              <a:rPr lang="en-GB" sz="2200"/>
              <a:t>Temporal bias!</a:t>
            </a:r>
            <a:endParaRPr sz="2200"/>
          </a:p>
        </p:txBody>
      </p:sp>
      <p:sp>
        <p:nvSpPr>
          <p:cNvPr id="364" name="Google Shape;36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365" name="Google Shape;365;p36"/>
          <p:cNvPicPr preferRelativeResize="0"/>
          <p:nvPr/>
        </p:nvPicPr>
        <p:blipFill>
          <a:blip r:embed="rId3">
            <a:alphaModFix/>
          </a:blip>
          <a:stretch>
            <a:fillRect/>
          </a:stretch>
        </p:blipFill>
        <p:spPr>
          <a:xfrm>
            <a:off x="330313" y="1166663"/>
            <a:ext cx="8637826" cy="21319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1"/>
                                        <p:tgtEl>
                                          <p:spTgt spid="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1"/>
                                        <p:tgtEl>
                                          <p:spTgt spid="36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Research Questions</a:t>
            </a:r>
            <a:endParaRPr/>
          </a:p>
        </p:txBody>
      </p:sp>
      <p:sp>
        <p:nvSpPr>
          <p:cNvPr id="371" name="Google Shape;371;p37"/>
          <p:cNvSpPr txBox="1"/>
          <p:nvPr>
            <p:ph idx="1" type="body"/>
          </p:nvPr>
        </p:nvSpPr>
        <p:spPr>
          <a:xfrm>
            <a:off x="311700" y="1152475"/>
            <a:ext cx="8520600" cy="34164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a:bodyPr>
          <a:lstStyle/>
          <a:p>
            <a:pPr indent="-342900" lvl="0" marL="457200" rtl="0" algn="l">
              <a:spcBef>
                <a:spcPts val="0"/>
              </a:spcBef>
              <a:spcAft>
                <a:spcPts val="0"/>
              </a:spcAft>
              <a:buClr>
                <a:srgbClr val="A6A6A6"/>
              </a:buClr>
              <a:buSzPts val="1800"/>
              <a:buAutoNum type="arabicPeriod"/>
            </a:pPr>
            <a:r>
              <a:rPr lang="en-GB" sz="2200">
                <a:solidFill>
                  <a:srgbClr val="A6A6A6"/>
                </a:solidFill>
              </a:rPr>
              <a:t>Is </a:t>
            </a:r>
            <a:r>
              <a:rPr lang="en-GB" sz="2200">
                <a:solidFill>
                  <a:srgbClr val="A6A6A6"/>
                </a:solidFill>
              </a:rPr>
              <a:t>the news media coverage around air pollution have a geographical and temporal bias?</a:t>
            </a:r>
            <a:endParaRPr sz="2200">
              <a:solidFill>
                <a:srgbClr val="A6A6A6"/>
              </a:solidFill>
            </a:endParaRPr>
          </a:p>
          <a:p>
            <a:pPr indent="0" lvl="0" marL="457200" rtl="0" algn="l">
              <a:spcBef>
                <a:spcPts val="1200"/>
              </a:spcBef>
              <a:spcAft>
                <a:spcPts val="0"/>
              </a:spcAft>
              <a:buNone/>
            </a:pPr>
            <a:r>
              <a:t/>
            </a:r>
            <a:endParaRPr sz="2200">
              <a:solidFill>
                <a:schemeClr val="dk1"/>
              </a:solidFill>
            </a:endParaRPr>
          </a:p>
          <a:p>
            <a:pPr indent="-368300" lvl="0" marL="457200" rtl="0" algn="l">
              <a:spcBef>
                <a:spcPts val="1200"/>
              </a:spcBef>
              <a:spcAft>
                <a:spcPts val="0"/>
              </a:spcAft>
              <a:buClr>
                <a:schemeClr val="dk1"/>
              </a:buClr>
              <a:buSzPts val="2200"/>
              <a:buAutoNum type="arabicPeriod"/>
            </a:pPr>
            <a:r>
              <a:rPr b="1" lang="en-GB" sz="2200">
                <a:solidFill>
                  <a:schemeClr val="dk1"/>
                </a:solidFill>
              </a:rPr>
              <a:t>Is the news media discussion is pertinent to scientific evidences?</a:t>
            </a:r>
            <a:endParaRPr b="1" sz="2200">
              <a:solidFill>
                <a:schemeClr val="dk1"/>
              </a:solidFill>
            </a:endParaRPr>
          </a:p>
        </p:txBody>
      </p:sp>
      <p:sp>
        <p:nvSpPr>
          <p:cNvPr id="372" name="Google Shape;37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ph type="title"/>
          </p:nvPr>
        </p:nvSpPr>
        <p:spPr>
          <a:xfrm>
            <a:off x="311700" y="445025"/>
            <a:ext cx="8777700" cy="138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What are the topics discussed by news media?</a:t>
            </a:r>
            <a:endParaRPr/>
          </a:p>
          <a:p>
            <a:pPr indent="0" lvl="0" marL="0" rtl="0" algn="l">
              <a:spcBef>
                <a:spcPts val="0"/>
              </a:spcBef>
              <a:spcAft>
                <a:spcPts val="0"/>
              </a:spcAft>
              <a:buNone/>
            </a:pPr>
            <a:r>
              <a:t/>
            </a:r>
            <a:endParaRPr/>
          </a:p>
        </p:txBody>
      </p:sp>
      <p:sp>
        <p:nvSpPr>
          <p:cNvPr id="378" name="Google Shape;378;p38"/>
          <p:cNvSpPr txBox="1"/>
          <p:nvPr>
            <p:ph idx="1" type="body"/>
          </p:nvPr>
        </p:nvSpPr>
        <p:spPr>
          <a:xfrm>
            <a:off x="311700" y="1228025"/>
            <a:ext cx="8520600" cy="33405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GB" sz="2200"/>
              <a:t>Topic modeling</a:t>
            </a:r>
            <a:endParaRPr sz="2200"/>
          </a:p>
          <a:p>
            <a:pPr indent="-368300" lvl="0" marL="457200" rtl="0" algn="l">
              <a:spcBef>
                <a:spcPts val="0"/>
              </a:spcBef>
              <a:spcAft>
                <a:spcPts val="0"/>
              </a:spcAft>
              <a:buSzPts val="2200"/>
              <a:buChar char="●"/>
            </a:pPr>
            <a:r>
              <a:rPr lang="en-GB" sz="2200"/>
              <a:t>Unsupervised machine learning technique</a:t>
            </a:r>
            <a:endParaRPr sz="2200"/>
          </a:p>
          <a:p>
            <a:pPr indent="-368300" lvl="0" marL="457200" rtl="0" algn="l">
              <a:spcBef>
                <a:spcPts val="0"/>
              </a:spcBef>
              <a:spcAft>
                <a:spcPts val="0"/>
              </a:spcAft>
              <a:buSzPts val="2200"/>
              <a:buChar char="●"/>
            </a:pPr>
            <a:r>
              <a:rPr lang="en-GB" sz="2200"/>
              <a:t>‘latent Dirichlet allocation’ (LDA) algorithm.</a:t>
            </a:r>
            <a:endParaRPr sz="2200"/>
          </a:p>
        </p:txBody>
      </p:sp>
      <p:sp>
        <p:nvSpPr>
          <p:cNvPr id="379" name="Google Shape;379;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1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100"/>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100"/>
                                        <p:tgtEl>
                                          <p:spTgt spid="37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LDA works?</a:t>
            </a:r>
            <a:endParaRPr/>
          </a:p>
        </p:txBody>
      </p:sp>
      <p:sp>
        <p:nvSpPr>
          <p:cNvPr id="385" name="Google Shape;385;p39"/>
          <p:cNvSpPr/>
          <p:nvPr/>
        </p:nvSpPr>
        <p:spPr>
          <a:xfrm>
            <a:off x="1351425"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9"/>
          <p:cNvSpPr/>
          <p:nvPr/>
        </p:nvSpPr>
        <p:spPr>
          <a:xfrm>
            <a:off x="1351425"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9"/>
          <p:cNvSpPr/>
          <p:nvPr/>
        </p:nvSpPr>
        <p:spPr>
          <a:xfrm>
            <a:off x="3284238"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9"/>
          <p:cNvSpPr/>
          <p:nvPr/>
        </p:nvSpPr>
        <p:spPr>
          <a:xfrm>
            <a:off x="3284238"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9"/>
          <p:cNvSpPr/>
          <p:nvPr/>
        </p:nvSpPr>
        <p:spPr>
          <a:xfrm>
            <a:off x="5217075"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
          <p:cNvSpPr/>
          <p:nvPr/>
        </p:nvSpPr>
        <p:spPr>
          <a:xfrm>
            <a:off x="5217075"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9"/>
          <p:cNvSpPr/>
          <p:nvPr/>
        </p:nvSpPr>
        <p:spPr>
          <a:xfrm>
            <a:off x="7149900" y="144139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9"/>
          <p:cNvSpPr/>
          <p:nvPr/>
        </p:nvSpPr>
        <p:spPr>
          <a:xfrm>
            <a:off x="7149900" y="1091513"/>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txBox="1"/>
          <p:nvPr/>
        </p:nvSpPr>
        <p:spPr>
          <a:xfrm>
            <a:off x="1471575" y="1515425"/>
            <a:ext cx="15372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Air pollution is a serious concern</a:t>
            </a:r>
            <a:endParaRPr sz="1600">
              <a:highlight>
                <a:srgbClr val="FFFFFF"/>
              </a:highlight>
            </a:endParaRPr>
          </a:p>
        </p:txBody>
      </p:sp>
      <p:sp>
        <p:nvSpPr>
          <p:cNvPr id="394" name="Google Shape;394;p39"/>
          <p:cNvSpPr txBox="1"/>
          <p:nvPr/>
        </p:nvSpPr>
        <p:spPr>
          <a:xfrm>
            <a:off x="3409800" y="1519100"/>
            <a:ext cx="15372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Sport is good for health</a:t>
            </a:r>
            <a:endParaRPr sz="1600">
              <a:highlight>
                <a:srgbClr val="FFFFFF"/>
              </a:highlight>
            </a:endParaRPr>
          </a:p>
        </p:txBody>
      </p:sp>
      <p:sp>
        <p:nvSpPr>
          <p:cNvPr id="395" name="Google Shape;395;p39"/>
          <p:cNvSpPr txBox="1"/>
          <p:nvPr/>
        </p:nvSpPr>
        <p:spPr>
          <a:xfrm>
            <a:off x="5348025" y="1515425"/>
            <a:ext cx="14538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Government should take action against air pollution</a:t>
            </a:r>
            <a:endParaRPr sz="1600">
              <a:highlight>
                <a:srgbClr val="FFFFFF"/>
              </a:highlight>
            </a:endParaRPr>
          </a:p>
        </p:txBody>
      </p:sp>
      <p:sp>
        <p:nvSpPr>
          <p:cNvPr id="396" name="Google Shape;396;p39"/>
          <p:cNvSpPr txBox="1"/>
          <p:nvPr/>
        </p:nvSpPr>
        <p:spPr>
          <a:xfrm>
            <a:off x="7192050" y="1515425"/>
            <a:ext cx="15372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Football match canceled due to poor air quality</a:t>
            </a:r>
            <a:endParaRPr sz="1600">
              <a:highlight>
                <a:srgbClr val="FFFFFF"/>
              </a:highlight>
            </a:endParaRPr>
          </a:p>
        </p:txBody>
      </p:sp>
      <p:sp>
        <p:nvSpPr>
          <p:cNvPr id="397" name="Google Shape;397;p39"/>
          <p:cNvSpPr txBox="1"/>
          <p:nvPr/>
        </p:nvSpPr>
        <p:spPr>
          <a:xfrm>
            <a:off x="1534875"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a:t>
            </a:r>
            <a:r>
              <a:rPr b="1" lang="en-GB" sz="1800"/>
              <a:t>#1</a:t>
            </a:r>
            <a:endParaRPr b="1" sz="1800"/>
          </a:p>
        </p:txBody>
      </p:sp>
      <p:sp>
        <p:nvSpPr>
          <p:cNvPr id="398" name="Google Shape;398;p39"/>
          <p:cNvSpPr txBox="1"/>
          <p:nvPr/>
        </p:nvSpPr>
        <p:spPr>
          <a:xfrm>
            <a:off x="3473100"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#2</a:t>
            </a:r>
            <a:endParaRPr b="1" sz="1800"/>
          </a:p>
        </p:txBody>
      </p:sp>
      <p:sp>
        <p:nvSpPr>
          <p:cNvPr id="399" name="Google Shape;399;p39"/>
          <p:cNvSpPr txBox="1"/>
          <p:nvPr/>
        </p:nvSpPr>
        <p:spPr>
          <a:xfrm>
            <a:off x="5405925"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#3</a:t>
            </a:r>
            <a:endParaRPr b="1" sz="1800"/>
          </a:p>
        </p:txBody>
      </p:sp>
      <p:sp>
        <p:nvSpPr>
          <p:cNvPr id="400" name="Google Shape;400;p39"/>
          <p:cNvSpPr txBox="1"/>
          <p:nvPr/>
        </p:nvSpPr>
        <p:spPr>
          <a:xfrm>
            <a:off x="7338750"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#4</a:t>
            </a:r>
            <a:endParaRPr b="1" sz="1800"/>
          </a:p>
        </p:txBody>
      </p:sp>
      <p:sp>
        <p:nvSpPr>
          <p:cNvPr id="401" name="Google Shape;401;p39"/>
          <p:cNvSpPr txBox="1"/>
          <p:nvPr/>
        </p:nvSpPr>
        <p:spPr>
          <a:xfrm>
            <a:off x="96675" y="3531625"/>
            <a:ext cx="1374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graphicFrame>
        <p:nvGraphicFramePr>
          <p:cNvPr id="402" name="Google Shape;402;p39"/>
          <p:cNvGraphicFramePr/>
          <p:nvPr/>
        </p:nvGraphicFramePr>
        <p:xfrm>
          <a:off x="96675" y="3531625"/>
          <a:ext cx="3000000" cy="3000000"/>
        </p:xfrm>
        <a:graphic>
          <a:graphicData uri="http://schemas.openxmlformats.org/drawingml/2006/table">
            <a:tbl>
              <a:tblPr>
                <a:noFill/>
                <a:tableStyleId>{6DE5B7BA-12FE-42AB-BD8F-16748D3EB3E5}</a:tableStyleId>
              </a:tblPr>
              <a:tblGrid>
                <a:gridCol w="1304100"/>
              </a:tblGrid>
              <a:tr h="381000">
                <a:tc>
                  <a:txBody>
                    <a:bodyPr/>
                    <a:lstStyle/>
                    <a:p>
                      <a:pPr indent="0" lvl="0" marL="0" rtl="0" algn="l">
                        <a:spcBef>
                          <a:spcPts val="0"/>
                        </a:spcBef>
                        <a:spcAft>
                          <a:spcPts val="0"/>
                        </a:spcAft>
                        <a:buNone/>
                      </a:pPr>
                      <a:r>
                        <a:rPr lang="en-GB" sz="1600">
                          <a:solidFill>
                            <a:schemeClr val="dk1"/>
                          </a:solidFill>
                        </a:rPr>
                        <a:t>Air Pollution</a:t>
                      </a:r>
                      <a:endParaRPr/>
                    </a:p>
                  </a:txBody>
                  <a:tcPr marT="91425" marB="91425" marR="91425" marL="91425">
                    <a:lnR cap="flat" cmpd="sng" w="9525">
                      <a:solidFill>
                        <a:srgbClr val="9E9E9E"/>
                      </a:solidFill>
                      <a:prstDash val="solid"/>
                      <a:round/>
                      <a:headEnd len="sm" w="sm" type="none"/>
                      <a:tailEnd len="sm" w="sm" type="none"/>
                    </a:lnR>
                  </a:tcPr>
                </a:tc>
              </a:tr>
              <a:tr h="381000">
                <a:tc>
                  <a:txBody>
                    <a:bodyPr/>
                    <a:lstStyle/>
                    <a:p>
                      <a:pPr indent="0" lvl="0" marL="0" rtl="0" algn="l">
                        <a:spcBef>
                          <a:spcPts val="0"/>
                        </a:spcBef>
                        <a:spcAft>
                          <a:spcPts val="0"/>
                        </a:spcAft>
                        <a:buClr>
                          <a:schemeClr val="dk1"/>
                        </a:buClr>
                        <a:buSzPts val="1100"/>
                        <a:buFont typeface="Arial"/>
                        <a:buNone/>
                      </a:pPr>
                      <a:r>
                        <a:rPr lang="en-GB" sz="1600">
                          <a:solidFill>
                            <a:schemeClr val="dk1"/>
                          </a:solidFill>
                        </a:rPr>
                        <a:t>Sports</a:t>
                      </a:r>
                      <a:endParaRPr/>
                    </a:p>
                  </a:txBody>
                  <a:tcPr marT="91425" marB="91425" marR="91425" marL="91425">
                    <a:lnR cap="flat" cmpd="sng" w="9525">
                      <a:solidFill>
                        <a:srgbClr val="9E9E9E"/>
                      </a:solidFill>
                      <a:prstDash val="solid"/>
                      <a:round/>
                      <a:headEnd len="sm" w="sm" type="none"/>
                      <a:tailEnd len="sm" w="sm" type="none"/>
                    </a:lnR>
                  </a:tcPr>
                </a:tc>
              </a:tr>
              <a:tr h="381000">
                <a:tc>
                  <a:txBody>
                    <a:bodyPr/>
                    <a:lstStyle/>
                    <a:p>
                      <a:pPr indent="0" lvl="0" marL="0" rtl="0" algn="l">
                        <a:spcBef>
                          <a:spcPts val="0"/>
                        </a:spcBef>
                        <a:spcAft>
                          <a:spcPts val="0"/>
                        </a:spcAft>
                        <a:buClr>
                          <a:schemeClr val="dk1"/>
                        </a:buClr>
                        <a:buSzPts val="1100"/>
                        <a:buFont typeface="Arial"/>
                        <a:buNone/>
                      </a:pPr>
                      <a:r>
                        <a:rPr lang="en-GB" sz="1600">
                          <a:solidFill>
                            <a:schemeClr val="dk1"/>
                          </a:solidFill>
                        </a:rPr>
                        <a:t>Government</a:t>
                      </a:r>
                      <a:endParaRPr/>
                    </a:p>
                  </a:txBody>
                  <a:tcPr marT="91425" marB="91425" marR="91425" marL="91425">
                    <a:lnR cap="flat" cmpd="sng" w="9525">
                      <a:solidFill>
                        <a:srgbClr val="9E9E9E"/>
                      </a:solidFill>
                      <a:prstDash val="solid"/>
                      <a:round/>
                      <a:headEnd len="sm" w="sm" type="none"/>
                      <a:tailEnd len="sm" w="sm" type="none"/>
                    </a:lnR>
                  </a:tcPr>
                </a:tc>
              </a:tr>
            </a:tbl>
          </a:graphicData>
        </a:graphic>
      </p:graphicFrame>
      <p:sp>
        <p:nvSpPr>
          <p:cNvPr id="403" name="Google Shape;40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LDA works?</a:t>
            </a:r>
            <a:endParaRPr/>
          </a:p>
        </p:txBody>
      </p:sp>
      <p:sp>
        <p:nvSpPr>
          <p:cNvPr id="409" name="Google Shape;409;p40"/>
          <p:cNvSpPr/>
          <p:nvPr/>
        </p:nvSpPr>
        <p:spPr>
          <a:xfrm>
            <a:off x="1351425"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1351425"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a:off x="3284238"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a:off x="3284238"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a:off x="5217075"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a:off x="5217075"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0"/>
          <p:cNvSpPr/>
          <p:nvPr/>
        </p:nvSpPr>
        <p:spPr>
          <a:xfrm>
            <a:off x="7149900" y="144139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0"/>
          <p:cNvSpPr/>
          <p:nvPr/>
        </p:nvSpPr>
        <p:spPr>
          <a:xfrm>
            <a:off x="7149900" y="1091513"/>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txBox="1"/>
          <p:nvPr/>
        </p:nvSpPr>
        <p:spPr>
          <a:xfrm>
            <a:off x="1471575" y="1515425"/>
            <a:ext cx="15372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Air pollution is a serious concern</a:t>
            </a:r>
            <a:endParaRPr sz="1600">
              <a:highlight>
                <a:srgbClr val="FFFFFF"/>
              </a:highlight>
            </a:endParaRPr>
          </a:p>
        </p:txBody>
      </p:sp>
      <p:sp>
        <p:nvSpPr>
          <p:cNvPr id="418" name="Google Shape;418;p40"/>
          <p:cNvSpPr txBox="1"/>
          <p:nvPr/>
        </p:nvSpPr>
        <p:spPr>
          <a:xfrm>
            <a:off x="3409800" y="1519100"/>
            <a:ext cx="15372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Sport is good for health</a:t>
            </a:r>
            <a:endParaRPr sz="1600">
              <a:highlight>
                <a:srgbClr val="FFFFFF"/>
              </a:highlight>
            </a:endParaRPr>
          </a:p>
        </p:txBody>
      </p:sp>
      <p:sp>
        <p:nvSpPr>
          <p:cNvPr id="419" name="Google Shape;419;p40"/>
          <p:cNvSpPr txBox="1"/>
          <p:nvPr/>
        </p:nvSpPr>
        <p:spPr>
          <a:xfrm>
            <a:off x="5348025" y="1515425"/>
            <a:ext cx="14538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Government should take action against air pollution</a:t>
            </a:r>
            <a:endParaRPr sz="1600">
              <a:highlight>
                <a:srgbClr val="FFFFFF"/>
              </a:highlight>
            </a:endParaRPr>
          </a:p>
        </p:txBody>
      </p:sp>
      <p:sp>
        <p:nvSpPr>
          <p:cNvPr id="420" name="Google Shape;420;p40"/>
          <p:cNvSpPr txBox="1"/>
          <p:nvPr/>
        </p:nvSpPr>
        <p:spPr>
          <a:xfrm>
            <a:off x="7192050" y="1515425"/>
            <a:ext cx="15372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Football match canceled due to poor air quality</a:t>
            </a:r>
            <a:endParaRPr sz="1600">
              <a:highlight>
                <a:srgbClr val="FFFFFF"/>
              </a:highlight>
            </a:endParaRPr>
          </a:p>
        </p:txBody>
      </p:sp>
      <p:sp>
        <p:nvSpPr>
          <p:cNvPr id="421" name="Google Shape;421;p40"/>
          <p:cNvSpPr txBox="1"/>
          <p:nvPr/>
        </p:nvSpPr>
        <p:spPr>
          <a:xfrm>
            <a:off x="1534875"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#1</a:t>
            </a:r>
            <a:endParaRPr b="1" sz="1800"/>
          </a:p>
        </p:txBody>
      </p:sp>
      <p:sp>
        <p:nvSpPr>
          <p:cNvPr id="422" name="Google Shape;422;p40"/>
          <p:cNvSpPr txBox="1"/>
          <p:nvPr/>
        </p:nvSpPr>
        <p:spPr>
          <a:xfrm>
            <a:off x="3473100"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#2</a:t>
            </a:r>
            <a:endParaRPr b="1" sz="1800"/>
          </a:p>
        </p:txBody>
      </p:sp>
      <p:sp>
        <p:nvSpPr>
          <p:cNvPr id="423" name="Google Shape;423;p40"/>
          <p:cNvSpPr txBox="1"/>
          <p:nvPr/>
        </p:nvSpPr>
        <p:spPr>
          <a:xfrm>
            <a:off x="5405925"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#3</a:t>
            </a:r>
            <a:endParaRPr b="1" sz="1800"/>
          </a:p>
        </p:txBody>
      </p:sp>
      <p:sp>
        <p:nvSpPr>
          <p:cNvPr id="424" name="Google Shape;424;p40"/>
          <p:cNvSpPr txBox="1"/>
          <p:nvPr/>
        </p:nvSpPr>
        <p:spPr>
          <a:xfrm>
            <a:off x="7338750"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#4</a:t>
            </a:r>
            <a:endParaRPr b="1" sz="1800"/>
          </a:p>
        </p:txBody>
      </p:sp>
      <p:sp>
        <p:nvSpPr>
          <p:cNvPr id="425" name="Google Shape;425;p40"/>
          <p:cNvSpPr txBox="1"/>
          <p:nvPr/>
        </p:nvSpPr>
        <p:spPr>
          <a:xfrm>
            <a:off x="96675" y="3531625"/>
            <a:ext cx="1374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graphicFrame>
        <p:nvGraphicFramePr>
          <p:cNvPr id="426" name="Google Shape;426;p40"/>
          <p:cNvGraphicFramePr/>
          <p:nvPr/>
        </p:nvGraphicFramePr>
        <p:xfrm>
          <a:off x="96675" y="3531625"/>
          <a:ext cx="3000000" cy="3000000"/>
        </p:xfrm>
        <a:graphic>
          <a:graphicData uri="http://schemas.openxmlformats.org/drawingml/2006/table">
            <a:tbl>
              <a:tblPr>
                <a:noFill/>
                <a:tableStyleId>{6DE5B7BA-12FE-42AB-BD8F-16748D3EB3E5}</a:tableStyleId>
              </a:tblPr>
              <a:tblGrid>
                <a:gridCol w="1304100"/>
                <a:gridCol w="1883475"/>
                <a:gridCol w="1932825"/>
                <a:gridCol w="1932825"/>
                <a:gridCol w="1682400"/>
              </a:tblGrid>
              <a:tr h="381000">
                <a:tc>
                  <a:txBody>
                    <a:bodyPr/>
                    <a:lstStyle/>
                    <a:p>
                      <a:pPr indent="0" lvl="0" marL="0" rtl="0" algn="l">
                        <a:spcBef>
                          <a:spcPts val="0"/>
                        </a:spcBef>
                        <a:spcAft>
                          <a:spcPts val="0"/>
                        </a:spcAft>
                        <a:buNone/>
                      </a:pPr>
                      <a:r>
                        <a:rPr lang="en-GB" sz="1600">
                          <a:solidFill>
                            <a:schemeClr val="dk1"/>
                          </a:solidFill>
                        </a:rPr>
                        <a:t>Air Pollution</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600"/>
                        <a:t>0.90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0.04</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0.40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0.50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GB" sz="1600">
                          <a:solidFill>
                            <a:schemeClr val="dk1"/>
                          </a:solidFill>
                        </a:rPr>
                        <a:t>Sports</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600"/>
                        <a:t>0.01</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0.95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0.05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0.45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GB" sz="1600">
                          <a:solidFill>
                            <a:schemeClr val="dk1"/>
                          </a:solidFill>
                        </a:rPr>
                        <a:t>Government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600"/>
                        <a:t>0.09</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0.01</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0.55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0.05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27" name="Google Shape;427;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LDA works?</a:t>
            </a:r>
            <a:endParaRPr/>
          </a:p>
        </p:txBody>
      </p:sp>
      <p:sp>
        <p:nvSpPr>
          <p:cNvPr id="433" name="Google Shape;433;p41"/>
          <p:cNvSpPr/>
          <p:nvPr/>
        </p:nvSpPr>
        <p:spPr>
          <a:xfrm>
            <a:off x="1351425"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1"/>
          <p:cNvSpPr/>
          <p:nvPr/>
        </p:nvSpPr>
        <p:spPr>
          <a:xfrm>
            <a:off x="1351425"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1"/>
          <p:cNvSpPr/>
          <p:nvPr/>
        </p:nvSpPr>
        <p:spPr>
          <a:xfrm>
            <a:off x="3284238"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1"/>
          <p:cNvSpPr/>
          <p:nvPr/>
        </p:nvSpPr>
        <p:spPr>
          <a:xfrm>
            <a:off x="3284238"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1"/>
          <p:cNvSpPr/>
          <p:nvPr/>
        </p:nvSpPr>
        <p:spPr>
          <a:xfrm>
            <a:off x="5217075" y="144140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1"/>
          <p:cNvSpPr/>
          <p:nvPr/>
        </p:nvSpPr>
        <p:spPr>
          <a:xfrm>
            <a:off x="5217075" y="1091525"/>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1"/>
          <p:cNvSpPr/>
          <p:nvPr/>
        </p:nvSpPr>
        <p:spPr>
          <a:xfrm>
            <a:off x="7149900" y="1441398"/>
            <a:ext cx="1682400" cy="141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1"/>
          <p:cNvSpPr/>
          <p:nvPr/>
        </p:nvSpPr>
        <p:spPr>
          <a:xfrm>
            <a:off x="7149900" y="1091513"/>
            <a:ext cx="1682400" cy="350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1"/>
          <p:cNvSpPr txBox="1"/>
          <p:nvPr/>
        </p:nvSpPr>
        <p:spPr>
          <a:xfrm>
            <a:off x="1471575" y="1515425"/>
            <a:ext cx="1537200" cy="923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Air pollution is a serious concern</a:t>
            </a:r>
            <a:endParaRPr sz="1600">
              <a:highlight>
                <a:srgbClr val="FFFFFF"/>
              </a:highlight>
            </a:endParaRPr>
          </a:p>
        </p:txBody>
      </p:sp>
      <p:sp>
        <p:nvSpPr>
          <p:cNvPr id="442" name="Google Shape;442;p41"/>
          <p:cNvSpPr txBox="1"/>
          <p:nvPr/>
        </p:nvSpPr>
        <p:spPr>
          <a:xfrm>
            <a:off x="3409800" y="1519100"/>
            <a:ext cx="15372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Sport is good for health</a:t>
            </a:r>
            <a:endParaRPr sz="1600">
              <a:highlight>
                <a:srgbClr val="FFFFFF"/>
              </a:highlight>
            </a:endParaRPr>
          </a:p>
        </p:txBody>
      </p:sp>
      <p:sp>
        <p:nvSpPr>
          <p:cNvPr id="443" name="Google Shape;443;p41"/>
          <p:cNvSpPr txBox="1"/>
          <p:nvPr/>
        </p:nvSpPr>
        <p:spPr>
          <a:xfrm>
            <a:off x="5348025" y="1515425"/>
            <a:ext cx="14538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Government should take action against air pollution</a:t>
            </a:r>
            <a:endParaRPr sz="1600">
              <a:highlight>
                <a:srgbClr val="FFFFFF"/>
              </a:highlight>
            </a:endParaRPr>
          </a:p>
        </p:txBody>
      </p:sp>
      <p:sp>
        <p:nvSpPr>
          <p:cNvPr id="444" name="Google Shape;444;p41"/>
          <p:cNvSpPr txBox="1"/>
          <p:nvPr/>
        </p:nvSpPr>
        <p:spPr>
          <a:xfrm>
            <a:off x="7192050" y="1515425"/>
            <a:ext cx="1537200" cy="116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rPr>
              <a:t>Football match canceled due to poor air quality</a:t>
            </a:r>
            <a:endParaRPr sz="1600">
              <a:highlight>
                <a:srgbClr val="FFFFFF"/>
              </a:highlight>
            </a:endParaRPr>
          </a:p>
        </p:txBody>
      </p:sp>
      <p:sp>
        <p:nvSpPr>
          <p:cNvPr id="445" name="Google Shape;445;p41"/>
          <p:cNvSpPr txBox="1"/>
          <p:nvPr/>
        </p:nvSpPr>
        <p:spPr>
          <a:xfrm>
            <a:off x="1534875"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#1</a:t>
            </a:r>
            <a:endParaRPr b="1" sz="1800"/>
          </a:p>
        </p:txBody>
      </p:sp>
      <p:sp>
        <p:nvSpPr>
          <p:cNvPr id="446" name="Google Shape;446;p41"/>
          <p:cNvSpPr txBox="1"/>
          <p:nvPr/>
        </p:nvSpPr>
        <p:spPr>
          <a:xfrm>
            <a:off x="3473100"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#2</a:t>
            </a:r>
            <a:endParaRPr b="1" sz="1800"/>
          </a:p>
        </p:txBody>
      </p:sp>
      <p:sp>
        <p:nvSpPr>
          <p:cNvPr id="447" name="Google Shape;447;p41"/>
          <p:cNvSpPr txBox="1"/>
          <p:nvPr/>
        </p:nvSpPr>
        <p:spPr>
          <a:xfrm>
            <a:off x="5405925"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#3</a:t>
            </a:r>
            <a:endParaRPr b="1" sz="1800"/>
          </a:p>
        </p:txBody>
      </p:sp>
      <p:sp>
        <p:nvSpPr>
          <p:cNvPr id="448" name="Google Shape;448;p41"/>
          <p:cNvSpPr txBox="1"/>
          <p:nvPr/>
        </p:nvSpPr>
        <p:spPr>
          <a:xfrm>
            <a:off x="7338750" y="1035725"/>
            <a:ext cx="13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Article #4</a:t>
            </a:r>
            <a:endParaRPr b="1" sz="1800"/>
          </a:p>
        </p:txBody>
      </p:sp>
      <p:sp>
        <p:nvSpPr>
          <p:cNvPr id="449" name="Google Shape;449;p41"/>
          <p:cNvSpPr txBox="1"/>
          <p:nvPr/>
        </p:nvSpPr>
        <p:spPr>
          <a:xfrm>
            <a:off x="96675" y="3531625"/>
            <a:ext cx="1374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graphicFrame>
        <p:nvGraphicFramePr>
          <p:cNvPr id="450" name="Google Shape;450;p41"/>
          <p:cNvGraphicFramePr/>
          <p:nvPr/>
        </p:nvGraphicFramePr>
        <p:xfrm>
          <a:off x="96675" y="3531625"/>
          <a:ext cx="3000000" cy="3000000"/>
        </p:xfrm>
        <a:graphic>
          <a:graphicData uri="http://schemas.openxmlformats.org/drawingml/2006/table">
            <a:tbl>
              <a:tblPr>
                <a:noFill/>
                <a:tableStyleId>{6DE5B7BA-12FE-42AB-BD8F-16748D3EB3E5}</a:tableStyleId>
              </a:tblPr>
              <a:tblGrid>
                <a:gridCol w="1304100"/>
                <a:gridCol w="1883475"/>
                <a:gridCol w="1932825"/>
                <a:gridCol w="1932825"/>
                <a:gridCol w="1682400"/>
              </a:tblGrid>
              <a:tr h="381000">
                <a:tc>
                  <a:txBody>
                    <a:bodyPr/>
                    <a:lstStyle/>
                    <a:p>
                      <a:pPr indent="0" lvl="0" marL="0" rtl="0" algn="l">
                        <a:spcBef>
                          <a:spcPts val="0"/>
                        </a:spcBef>
                        <a:spcAft>
                          <a:spcPts val="0"/>
                        </a:spcAft>
                        <a:buNone/>
                      </a:pPr>
                      <a:r>
                        <a:rPr lang="en-GB" sz="1600">
                          <a:solidFill>
                            <a:schemeClr val="dk1"/>
                          </a:solidFill>
                        </a:rPr>
                        <a:t>Air Pollution</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600"/>
                        <a:t>0.9</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GB" sz="1600"/>
                        <a:t>0.04</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0.40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0.50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381000">
                <a:tc>
                  <a:txBody>
                    <a:bodyPr/>
                    <a:lstStyle/>
                    <a:p>
                      <a:pPr indent="0" lvl="0" marL="0" rtl="0" algn="l">
                        <a:spcBef>
                          <a:spcPts val="0"/>
                        </a:spcBef>
                        <a:spcAft>
                          <a:spcPts val="0"/>
                        </a:spcAft>
                        <a:buClr>
                          <a:schemeClr val="dk1"/>
                        </a:buClr>
                        <a:buSzPts val="1100"/>
                        <a:buFont typeface="Arial"/>
                        <a:buNone/>
                      </a:pPr>
                      <a:r>
                        <a:rPr lang="en-GB" sz="1600">
                          <a:solidFill>
                            <a:schemeClr val="dk1"/>
                          </a:solidFill>
                        </a:rPr>
                        <a:t>Sports</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600"/>
                        <a:t>0.01</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0.95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GB" sz="1600"/>
                        <a:t>0.05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0.45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Clr>
                          <a:schemeClr val="dk1"/>
                        </a:buClr>
                        <a:buSzPts val="1100"/>
                        <a:buFont typeface="Arial"/>
                        <a:buNone/>
                      </a:pPr>
                      <a:r>
                        <a:rPr lang="en-GB" sz="1600">
                          <a:solidFill>
                            <a:schemeClr val="dk1"/>
                          </a:solidFill>
                        </a:rPr>
                        <a:t>Government</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600"/>
                        <a:t>0.09</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0.01</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600"/>
                        <a:t>0.55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GB" sz="1600"/>
                        <a:t>0.05</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51" name="Google Shape;451;p41"/>
          <p:cNvSpPr txBox="1"/>
          <p:nvPr/>
        </p:nvSpPr>
        <p:spPr>
          <a:xfrm>
            <a:off x="1363550" y="2857500"/>
            <a:ext cx="167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Air Pollution</a:t>
            </a:r>
            <a:endParaRPr/>
          </a:p>
        </p:txBody>
      </p:sp>
      <p:sp>
        <p:nvSpPr>
          <p:cNvPr id="452" name="Google Shape;452;p41"/>
          <p:cNvSpPr txBox="1"/>
          <p:nvPr/>
        </p:nvSpPr>
        <p:spPr>
          <a:xfrm>
            <a:off x="7149900" y="2857500"/>
            <a:ext cx="167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Air Pollution</a:t>
            </a:r>
            <a:endParaRPr/>
          </a:p>
        </p:txBody>
      </p:sp>
      <p:sp>
        <p:nvSpPr>
          <p:cNvPr id="453" name="Google Shape;453;p41"/>
          <p:cNvSpPr txBox="1"/>
          <p:nvPr/>
        </p:nvSpPr>
        <p:spPr>
          <a:xfrm>
            <a:off x="3360813" y="2857500"/>
            <a:ext cx="153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Sports</a:t>
            </a:r>
            <a:endParaRPr/>
          </a:p>
        </p:txBody>
      </p:sp>
      <p:sp>
        <p:nvSpPr>
          <p:cNvPr id="454" name="Google Shape;454;p41"/>
          <p:cNvSpPr txBox="1"/>
          <p:nvPr/>
        </p:nvSpPr>
        <p:spPr>
          <a:xfrm>
            <a:off x="5348013" y="2857500"/>
            <a:ext cx="153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Government</a:t>
            </a:r>
            <a:endParaRPr/>
          </a:p>
        </p:txBody>
      </p:sp>
      <p:sp>
        <p:nvSpPr>
          <p:cNvPr id="455" name="Google Shape;45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200"/>
                                        <p:tgtEl>
                                          <p:spTgt spid="4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200"/>
                                        <p:tgtEl>
                                          <p:spTgt spid="4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200"/>
                                        <p:tgtEl>
                                          <p:spTgt spid="4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200"/>
                                        <p:tgtEl>
                                          <p:spTgt spid="4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320"/>
              <a:t>Most</a:t>
            </a:r>
            <a:r>
              <a:rPr lang="en-GB" sz="2320"/>
              <a:t> 5 polluted countries (Ambient PM</a:t>
            </a:r>
            <a:r>
              <a:rPr baseline="-25000" lang="en-GB" sz="2320"/>
              <a:t>2.5 </a:t>
            </a:r>
            <a:r>
              <a:rPr lang="en-GB" sz="2320"/>
              <a:t>pollution)</a:t>
            </a:r>
            <a:endParaRPr sz="2320"/>
          </a:p>
        </p:txBody>
      </p:sp>
      <p:sp>
        <p:nvSpPr>
          <p:cNvPr id="83" name="Google Shape;83;p15"/>
          <p:cNvSpPr txBox="1"/>
          <p:nvPr>
            <p:ph idx="1" type="body"/>
          </p:nvPr>
        </p:nvSpPr>
        <p:spPr>
          <a:xfrm>
            <a:off x="311700" y="10634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5"/>
          <p:cNvPicPr preferRelativeResize="0"/>
          <p:nvPr/>
        </p:nvPicPr>
        <p:blipFill>
          <a:blip r:embed="rId3">
            <a:alphaModFix/>
          </a:blip>
          <a:stretch>
            <a:fillRect/>
          </a:stretch>
        </p:blipFill>
        <p:spPr>
          <a:xfrm>
            <a:off x="408588" y="1063388"/>
            <a:ext cx="8326824" cy="3578425"/>
          </a:xfrm>
          <a:prstGeom prst="rect">
            <a:avLst/>
          </a:prstGeom>
          <a:noFill/>
          <a:ln cap="flat" cmpd="sng" w="19050">
            <a:solidFill>
              <a:schemeClr val="dk2"/>
            </a:solidFill>
            <a:prstDash val="solid"/>
            <a:round/>
            <a:headEnd len="sm" w="sm" type="none"/>
            <a:tailEnd len="sm" w="sm" type="none"/>
          </a:ln>
        </p:spPr>
      </p:pic>
      <p:sp>
        <p:nvSpPr>
          <p:cNvPr id="85" name="Google Shape;85;p15"/>
          <p:cNvSpPr txBox="1"/>
          <p:nvPr/>
        </p:nvSpPr>
        <p:spPr>
          <a:xfrm>
            <a:off x="0" y="4789500"/>
            <a:ext cx="888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33333"/>
                </a:solidFill>
                <a:highlight>
                  <a:srgbClr val="FFFFFF"/>
                </a:highlight>
              </a:rPr>
              <a:t>Source: Health Effects Institute. 2020. State of Global Air 2020. Data source: Global Burden of Disease Study 2019. IHME, 2020</a:t>
            </a:r>
            <a:endParaRPr/>
          </a:p>
        </p:txBody>
      </p:sp>
      <p:sp>
        <p:nvSpPr>
          <p:cNvPr id="86" name="Google Shape;86;p15"/>
          <p:cNvSpPr/>
          <p:nvPr/>
        </p:nvSpPr>
        <p:spPr>
          <a:xfrm>
            <a:off x="1489375" y="4105975"/>
            <a:ext cx="660900" cy="384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2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Topic modeling</a:t>
            </a:r>
            <a:endParaRPr/>
          </a:p>
        </p:txBody>
      </p:sp>
      <p:sp>
        <p:nvSpPr>
          <p:cNvPr id="461" name="Google Shape;46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62" name="Google Shape;46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63" name="Google Shape;463;p42"/>
          <p:cNvPicPr preferRelativeResize="0"/>
          <p:nvPr/>
        </p:nvPicPr>
        <p:blipFill>
          <a:blip r:embed="rId3">
            <a:alphaModFix/>
          </a:blip>
          <a:stretch>
            <a:fillRect/>
          </a:stretch>
        </p:blipFill>
        <p:spPr>
          <a:xfrm>
            <a:off x="151750" y="1017725"/>
            <a:ext cx="4343028" cy="41445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Topic modeling</a:t>
            </a:r>
            <a:endParaRPr/>
          </a:p>
        </p:txBody>
      </p:sp>
      <p:sp>
        <p:nvSpPr>
          <p:cNvPr id="469" name="Google Shape;469;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70" name="Google Shape;470;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71" name="Google Shape;471;p43"/>
          <p:cNvPicPr preferRelativeResize="0"/>
          <p:nvPr/>
        </p:nvPicPr>
        <p:blipFill>
          <a:blip r:embed="rId3">
            <a:alphaModFix/>
          </a:blip>
          <a:stretch>
            <a:fillRect/>
          </a:stretch>
        </p:blipFill>
        <p:spPr>
          <a:xfrm>
            <a:off x="151750" y="1017725"/>
            <a:ext cx="4343028" cy="4144551"/>
          </a:xfrm>
          <a:prstGeom prst="rect">
            <a:avLst/>
          </a:prstGeom>
          <a:noFill/>
          <a:ln>
            <a:noFill/>
          </a:ln>
        </p:spPr>
      </p:pic>
      <p:sp>
        <p:nvSpPr>
          <p:cNvPr id="472" name="Google Shape;472;p43"/>
          <p:cNvSpPr/>
          <p:nvPr/>
        </p:nvSpPr>
        <p:spPr>
          <a:xfrm>
            <a:off x="1861450" y="1908750"/>
            <a:ext cx="646500" cy="6630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3"/>
          <p:cNvSpPr/>
          <p:nvPr/>
        </p:nvSpPr>
        <p:spPr>
          <a:xfrm>
            <a:off x="2444600" y="1643100"/>
            <a:ext cx="646500" cy="6630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Odd-even vehicle </a:t>
            </a:r>
            <a:r>
              <a:rPr lang="en-GB"/>
              <a:t>rationing</a:t>
            </a:r>
            <a:r>
              <a:rPr lang="en-GB"/>
              <a:t> scheme in Delhi</a:t>
            </a:r>
            <a:endParaRPr/>
          </a:p>
        </p:txBody>
      </p:sp>
      <p:sp>
        <p:nvSpPr>
          <p:cNvPr id="479" name="Google Shape;47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80" name="Google Shape;480;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81" name="Google Shape;481;p44"/>
          <p:cNvPicPr preferRelativeResize="0"/>
          <p:nvPr/>
        </p:nvPicPr>
        <p:blipFill>
          <a:blip r:embed="rId3">
            <a:alphaModFix/>
          </a:blip>
          <a:stretch>
            <a:fillRect/>
          </a:stretch>
        </p:blipFill>
        <p:spPr>
          <a:xfrm>
            <a:off x="151750" y="1017725"/>
            <a:ext cx="4343028" cy="4144551"/>
          </a:xfrm>
          <a:prstGeom prst="rect">
            <a:avLst/>
          </a:prstGeom>
          <a:noFill/>
          <a:ln>
            <a:noFill/>
          </a:ln>
        </p:spPr>
      </p:pic>
      <p:pic>
        <p:nvPicPr>
          <p:cNvPr id="482" name="Google Shape;482;p44"/>
          <p:cNvPicPr preferRelativeResize="0"/>
          <p:nvPr/>
        </p:nvPicPr>
        <p:blipFill rotWithShape="1">
          <a:blip r:embed="rId4">
            <a:alphaModFix/>
          </a:blip>
          <a:srcRect b="36378" l="0" r="0" t="15379"/>
          <a:stretch/>
        </p:blipFill>
        <p:spPr>
          <a:xfrm>
            <a:off x="4057200" y="2590300"/>
            <a:ext cx="4165713" cy="572404"/>
          </a:xfrm>
          <a:prstGeom prst="rect">
            <a:avLst/>
          </a:prstGeom>
          <a:noFill/>
          <a:ln cap="flat" cmpd="sng" w="9525">
            <a:solidFill>
              <a:schemeClr val="dk2"/>
            </a:solidFill>
            <a:prstDash val="solid"/>
            <a:round/>
            <a:headEnd len="sm" w="sm" type="none"/>
            <a:tailEnd len="sm" w="sm" type="none"/>
          </a:ln>
        </p:spPr>
      </p:pic>
      <p:pic>
        <p:nvPicPr>
          <p:cNvPr id="483" name="Google Shape;483;p44"/>
          <p:cNvPicPr preferRelativeResize="0"/>
          <p:nvPr/>
        </p:nvPicPr>
        <p:blipFill rotWithShape="1">
          <a:blip r:embed="rId5">
            <a:alphaModFix/>
          </a:blip>
          <a:srcRect b="0" l="0" r="0" t="27076"/>
          <a:stretch/>
        </p:blipFill>
        <p:spPr>
          <a:xfrm>
            <a:off x="3688638" y="3530344"/>
            <a:ext cx="4436307" cy="675821"/>
          </a:xfrm>
          <a:prstGeom prst="rect">
            <a:avLst/>
          </a:prstGeom>
          <a:noFill/>
          <a:ln cap="flat" cmpd="sng" w="9525">
            <a:solidFill>
              <a:schemeClr val="dk2"/>
            </a:solidFill>
            <a:prstDash val="solid"/>
            <a:round/>
            <a:headEnd len="sm" w="sm" type="none"/>
            <a:tailEnd len="sm" w="sm" type="none"/>
          </a:ln>
        </p:spPr>
      </p:pic>
      <p:pic>
        <p:nvPicPr>
          <p:cNvPr id="484" name="Google Shape;484;p44"/>
          <p:cNvPicPr preferRelativeResize="0"/>
          <p:nvPr/>
        </p:nvPicPr>
        <p:blipFill rotWithShape="1">
          <a:blip r:embed="rId6">
            <a:alphaModFix/>
          </a:blip>
          <a:srcRect b="0" l="0" r="0" t="29725"/>
          <a:stretch/>
        </p:blipFill>
        <p:spPr>
          <a:xfrm>
            <a:off x="3342025" y="1426574"/>
            <a:ext cx="4664175" cy="754876"/>
          </a:xfrm>
          <a:prstGeom prst="rect">
            <a:avLst/>
          </a:prstGeom>
          <a:noFill/>
          <a:ln cap="flat" cmpd="sng" w="9525">
            <a:solidFill>
              <a:schemeClr val="dk2"/>
            </a:solidFill>
            <a:prstDash val="solid"/>
            <a:round/>
            <a:headEnd len="sm" w="sm" type="none"/>
            <a:tailEnd len="sm" w="sm" type="none"/>
          </a:ln>
        </p:spPr>
      </p:pic>
      <p:pic>
        <p:nvPicPr>
          <p:cNvPr id="485" name="Google Shape;485;p44"/>
          <p:cNvPicPr preferRelativeResize="0"/>
          <p:nvPr/>
        </p:nvPicPr>
        <p:blipFill rotWithShape="1">
          <a:blip r:embed="rId7">
            <a:alphaModFix/>
          </a:blip>
          <a:srcRect b="39934" l="0" r="0" t="14519"/>
          <a:stretch/>
        </p:blipFill>
        <p:spPr>
          <a:xfrm>
            <a:off x="3044450" y="4484421"/>
            <a:ext cx="4357977" cy="572404"/>
          </a:xfrm>
          <a:prstGeom prst="rect">
            <a:avLst/>
          </a:prstGeom>
          <a:noFill/>
          <a:ln cap="flat" cmpd="sng" w="9525">
            <a:solidFill>
              <a:schemeClr val="dk2"/>
            </a:solidFill>
            <a:prstDash val="solid"/>
            <a:round/>
            <a:headEnd len="sm" w="sm" type="none"/>
            <a:tailEnd len="sm" w="sm" type="none"/>
          </a:ln>
        </p:spPr>
      </p:pic>
      <p:sp>
        <p:nvSpPr>
          <p:cNvPr id="486" name="Google Shape;486;p44"/>
          <p:cNvSpPr/>
          <p:nvPr/>
        </p:nvSpPr>
        <p:spPr>
          <a:xfrm>
            <a:off x="2633875" y="2243250"/>
            <a:ext cx="764100" cy="6759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7" name="Google Shape;487;p44"/>
          <p:cNvCxnSpPr>
            <a:stCxn id="486" idx="6"/>
          </p:cNvCxnSpPr>
          <p:nvPr/>
        </p:nvCxnSpPr>
        <p:spPr>
          <a:xfrm flipH="1" rot="10800000">
            <a:off x="3397975" y="2210100"/>
            <a:ext cx="342300" cy="371100"/>
          </a:xfrm>
          <a:prstGeom prst="straightConnector1">
            <a:avLst/>
          </a:prstGeom>
          <a:noFill/>
          <a:ln cap="flat" cmpd="sng" w="19050">
            <a:solidFill>
              <a:srgbClr val="FF9900"/>
            </a:solidFill>
            <a:prstDash val="solid"/>
            <a:round/>
            <a:headEnd len="med" w="med" type="none"/>
            <a:tailEnd len="med" w="med" type="triangle"/>
          </a:ln>
        </p:spPr>
      </p:cxnSp>
      <p:cxnSp>
        <p:nvCxnSpPr>
          <p:cNvPr id="488" name="Google Shape;488;p44"/>
          <p:cNvCxnSpPr>
            <a:stCxn id="486" idx="6"/>
            <a:endCxn id="482" idx="1"/>
          </p:cNvCxnSpPr>
          <p:nvPr/>
        </p:nvCxnSpPr>
        <p:spPr>
          <a:xfrm>
            <a:off x="3397975" y="2581200"/>
            <a:ext cx="659100" cy="295200"/>
          </a:xfrm>
          <a:prstGeom prst="straightConnector1">
            <a:avLst/>
          </a:prstGeom>
          <a:noFill/>
          <a:ln cap="flat" cmpd="sng" w="19050">
            <a:solidFill>
              <a:srgbClr val="FF9900"/>
            </a:solidFill>
            <a:prstDash val="solid"/>
            <a:round/>
            <a:headEnd len="med" w="med" type="none"/>
            <a:tailEnd len="med" w="med" type="triangle"/>
          </a:ln>
        </p:spPr>
      </p:cxnSp>
      <p:cxnSp>
        <p:nvCxnSpPr>
          <p:cNvPr id="489" name="Google Shape;489;p44"/>
          <p:cNvCxnSpPr>
            <a:stCxn id="486" idx="6"/>
          </p:cNvCxnSpPr>
          <p:nvPr/>
        </p:nvCxnSpPr>
        <p:spPr>
          <a:xfrm>
            <a:off x="3397975" y="2581200"/>
            <a:ext cx="364500" cy="931500"/>
          </a:xfrm>
          <a:prstGeom prst="straightConnector1">
            <a:avLst/>
          </a:prstGeom>
          <a:noFill/>
          <a:ln cap="flat" cmpd="sng" w="19050">
            <a:solidFill>
              <a:srgbClr val="FF9900"/>
            </a:solidFill>
            <a:prstDash val="solid"/>
            <a:round/>
            <a:headEnd len="med" w="med" type="none"/>
            <a:tailEnd len="med" w="med" type="triangle"/>
          </a:ln>
        </p:spPr>
      </p:cxnSp>
      <p:cxnSp>
        <p:nvCxnSpPr>
          <p:cNvPr id="490" name="Google Shape;490;p44"/>
          <p:cNvCxnSpPr>
            <a:stCxn id="486" idx="6"/>
          </p:cNvCxnSpPr>
          <p:nvPr/>
        </p:nvCxnSpPr>
        <p:spPr>
          <a:xfrm>
            <a:off x="3397975" y="2581200"/>
            <a:ext cx="141900" cy="1900200"/>
          </a:xfrm>
          <a:prstGeom prst="straightConnector1">
            <a:avLst/>
          </a:prstGeom>
          <a:noFill/>
          <a:ln cap="flat" cmpd="sng" w="19050">
            <a:solidFill>
              <a:srgbClr val="FF9900"/>
            </a:solidFill>
            <a:prstDash val="solid"/>
            <a:round/>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Topic modeling</a:t>
            </a:r>
            <a:endParaRPr/>
          </a:p>
        </p:txBody>
      </p:sp>
      <p:sp>
        <p:nvSpPr>
          <p:cNvPr id="496" name="Google Shape;49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97" name="Google Shape;49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98" name="Google Shape;498;p45"/>
          <p:cNvPicPr preferRelativeResize="0"/>
          <p:nvPr/>
        </p:nvPicPr>
        <p:blipFill>
          <a:blip r:embed="rId3">
            <a:alphaModFix/>
          </a:blip>
          <a:stretch>
            <a:fillRect/>
          </a:stretch>
        </p:blipFill>
        <p:spPr>
          <a:xfrm>
            <a:off x="151750" y="1017725"/>
            <a:ext cx="4343028" cy="4144551"/>
          </a:xfrm>
          <a:prstGeom prst="rect">
            <a:avLst/>
          </a:prstGeom>
          <a:noFill/>
          <a:ln>
            <a:noFill/>
          </a:ln>
        </p:spPr>
      </p:pic>
      <p:sp>
        <p:nvSpPr>
          <p:cNvPr id="499" name="Google Shape;499;p45"/>
          <p:cNvSpPr/>
          <p:nvPr/>
        </p:nvSpPr>
        <p:spPr>
          <a:xfrm>
            <a:off x="477975" y="3458700"/>
            <a:ext cx="946200" cy="5049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5"/>
          <p:cNvSpPr/>
          <p:nvPr/>
        </p:nvSpPr>
        <p:spPr>
          <a:xfrm>
            <a:off x="1079050" y="2126550"/>
            <a:ext cx="548700" cy="5727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5"/>
          <p:cNvSpPr/>
          <p:nvPr/>
        </p:nvSpPr>
        <p:spPr>
          <a:xfrm>
            <a:off x="2633875" y="2243250"/>
            <a:ext cx="764100" cy="6759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5"/>
          <p:cNvSpPr txBox="1"/>
          <p:nvPr/>
        </p:nvSpPr>
        <p:spPr>
          <a:xfrm>
            <a:off x="4655325" y="1619750"/>
            <a:ext cx="4236600" cy="226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Char char="●"/>
            </a:pPr>
            <a:r>
              <a:rPr lang="en-GB" sz="2000"/>
              <a:t>3 Topics are related to vehicles</a:t>
            </a:r>
            <a:endParaRPr sz="2000"/>
          </a:p>
          <a:p>
            <a:pPr indent="-355600" lvl="0" marL="457200" rtl="0" algn="l">
              <a:lnSpc>
                <a:spcPct val="115000"/>
              </a:lnSpc>
              <a:spcBef>
                <a:spcPts val="0"/>
              </a:spcBef>
              <a:spcAft>
                <a:spcPts val="0"/>
              </a:spcAft>
              <a:buSzPts val="2000"/>
              <a:buChar char="●"/>
            </a:pPr>
            <a:r>
              <a:rPr lang="en-GB" sz="2000"/>
              <a:t>But, How much vehicles </a:t>
            </a:r>
            <a:r>
              <a:rPr lang="en-GB" sz="2000"/>
              <a:t>contribute</a:t>
            </a:r>
            <a:r>
              <a:rPr lang="en-GB" sz="2000"/>
              <a:t> to air pollution?</a:t>
            </a:r>
            <a:endParaRPr sz="2000"/>
          </a:p>
          <a:p>
            <a:pPr indent="-355600" lvl="0" marL="457200" rtl="0" algn="l">
              <a:lnSpc>
                <a:spcPct val="115000"/>
              </a:lnSpc>
              <a:spcBef>
                <a:spcPts val="0"/>
              </a:spcBef>
              <a:spcAft>
                <a:spcPts val="0"/>
              </a:spcAft>
              <a:buSzPts val="2000"/>
              <a:buChar char="●"/>
            </a:pPr>
            <a:r>
              <a:rPr lang="en-GB" sz="2000"/>
              <a:t>What are other Sources?</a:t>
            </a:r>
            <a:endParaRPr sz="2000"/>
          </a:p>
          <a:p>
            <a:pPr indent="-355600" lvl="0" marL="457200" rtl="0" algn="l">
              <a:lnSpc>
                <a:spcPct val="115000"/>
              </a:lnSpc>
              <a:spcBef>
                <a:spcPts val="0"/>
              </a:spcBef>
              <a:spcAft>
                <a:spcPts val="0"/>
              </a:spcAft>
              <a:buSzPts val="2000"/>
              <a:buChar char="●"/>
            </a:pPr>
            <a:r>
              <a:rPr lang="en-GB" sz="2000"/>
              <a:t>Are these sources discussed by news media?</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animEffect filter="fade" transition="in">
                                      <p:cBhvr>
                                        <p:cTn dur="1"/>
                                        <p:tgtEl>
                                          <p:spTgt spid="5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1" st="1"/>
                                            </p:txEl>
                                          </p:spTgt>
                                        </p:tgtEl>
                                        <p:attrNameLst>
                                          <p:attrName>style.visibility</p:attrName>
                                        </p:attrNameLst>
                                      </p:cBhvr>
                                      <p:to>
                                        <p:strVal val="visible"/>
                                      </p:to>
                                    </p:set>
                                    <p:animEffect filter="fade" transition="in">
                                      <p:cBhvr>
                                        <p:cTn dur="1"/>
                                        <p:tgtEl>
                                          <p:spTgt spid="5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2" st="2"/>
                                            </p:txEl>
                                          </p:spTgt>
                                        </p:tgtEl>
                                        <p:attrNameLst>
                                          <p:attrName>style.visibility</p:attrName>
                                        </p:attrNameLst>
                                      </p:cBhvr>
                                      <p:to>
                                        <p:strVal val="visible"/>
                                      </p:to>
                                    </p:set>
                                    <p:animEffect filter="fade" transition="in">
                                      <p:cBhvr>
                                        <p:cTn dur="1"/>
                                        <p:tgtEl>
                                          <p:spTgt spid="5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3" st="3"/>
                                            </p:txEl>
                                          </p:spTgt>
                                        </p:tgtEl>
                                        <p:attrNameLst>
                                          <p:attrName>style.visibility</p:attrName>
                                        </p:attrNameLst>
                                      </p:cBhvr>
                                      <p:to>
                                        <p:strVal val="visible"/>
                                      </p:to>
                                    </p:set>
                                    <p:animEffect filter="fade" transition="in">
                                      <p:cBhvr>
                                        <p:cTn dur="1"/>
                                        <p:tgtEl>
                                          <p:spTgt spid="50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6"/>
          <p:cNvSpPr txBox="1"/>
          <p:nvPr>
            <p:ph type="title"/>
          </p:nvPr>
        </p:nvSpPr>
        <p:spPr>
          <a:xfrm>
            <a:off x="325250" y="3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Source contribution in Delhi</a:t>
            </a:r>
            <a:endParaRPr/>
          </a:p>
          <a:p>
            <a:pPr indent="0" lvl="0" marL="0" rtl="0" algn="l">
              <a:spcBef>
                <a:spcPts val="0"/>
              </a:spcBef>
              <a:spcAft>
                <a:spcPts val="0"/>
              </a:spcAft>
              <a:buNone/>
            </a:pPr>
            <a:r>
              <a:t/>
            </a:r>
            <a:endParaRPr/>
          </a:p>
        </p:txBody>
      </p:sp>
      <p:sp>
        <p:nvSpPr>
          <p:cNvPr id="508" name="Google Shape;508;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09" name="Google Shape;509;p46"/>
          <p:cNvPicPr preferRelativeResize="0"/>
          <p:nvPr/>
        </p:nvPicPr>
        <p:blipFill>
          <a:blip r:embed="rId3">
            <a:alphaModFix/>
          </a:blip>
          <a:stretch>
            <a:fillRect/>
          </a:stretch>
        </p:blipFill>
        <p:spPr>
          <a:xfrm>
            <a:off x="1792125" y="3881238"/>
            <a:ext cx="1093275" cy="782000"/>
          </a:xfrm>
          <a:prstGeom prst="rect">
            <a:avLst/>
          </a:prstGeom>
          <a:noFill/>
          <a:ln cap="flat" cmpd="sng" w="9525">
            <a:solidFill>
              <a:schemeClr val="dk2"/>
            </a:solidFill>
            <a:prstDash val="solid"/>
            <a:round/>
            <a:headEnd len="sm" w="sm" type="none"/>
            <a:tailEnd len="sm" w="sm" type="none"/>
          </a:ln>
        </p:spPr>
      </p:pic>
      <p:pic>
        <p:nvPicPr>
          <p:cNvPr id="510" name="Google Shape;510;p46"/>
          <p:cNvPicPr preferRelativeResize="0"/>
          <p:nvPr/>
        </p:nvPicPr>
        <p:blipFill>
          <a:blip r:embed="rId4">
            <a:alphaModFix/>
          </a:blip>
          <a:stretch>
            <a:fillRect/>
          </a:stretch>
        </p:blipFill>
        <p:spPr>
          <a:xfrm>
            <a:off x="2967013" y="3982385"/>
            <a:ext cx="1046525" cy="702975"/>
          </a:xfrm>
          <a:prstGeom prst="rect">
            <a:avLst/>
          </a:prstGeom>
          <a:noFill/>
          <a:ln cap="flat" cmpd="sng" w="9525">
            <a:solidFill>
              <a:schemeClr val="dk2"/>
            </a:solidFill>
            <a:prstDash val="solid"/>
            <a:round/>
            <a:headEnd len="sm" w="sm" type="none"/>
            <a:tailEnd len="sm" w="sm" type="none"/>
          </a:ln>
        </p:spPr>
      </p:pic>
      <p:pic>
        <p:nvPicPr>
          <p:cNvPr id="511" name="Google Shape;511;p46"/>
          <p:cNvPicPr preferRelativeResize="0"/>
          <p:nvPr/>
        </p:nvPicPr>
        <p:blipFill rotWithShape="1">
          <a:blip r:embed="rId5">
            <a:alphaModFix/>
          </a:blip>
          <a:srcRect b="21580" l="11709" r="22836" t="0"/>
          <a:stretch/>
        </p:blipFill>
        <p:spPr>
          <a:xfrm>
            <a:off x="4095161" y="3881250"/>
            <a:ext cx="980777" cy="781975"/>
          </a:xfrm>
          <a:prstGeom prst="rect">
            <a:avLst/>
          </a:prstGeom>
          <a:noFill/>
          <a:ln cap="flat" cmpd="sng" w="9525">
            <a:solidFill>
              <a:schemeClr val="dk2"/>
            </a:solidFill>
            <a:prstDash val="solid"/>
            <a:round/>
            <a:headEnd len="sm" w="sm" type="none"/>
            <a:tailEnd len="sm" w="sm" type="none"/>
          </a:ln>
        </p:spPr>
      </p:pic>
      <p:pic>
        <p:nvPicPr>
          <p:cNvPr id="512" name="Google Shape;512;p46"/>
          <p:cNvPicPr preferRelativeResize="0"/>
          <p:nvPr/>
        </p:nvPicPr>
        <p:blipFill rotWithShape="1">
          <a:blip r:embed="rId6">
            <a:alphaModFix/>
          </a:blip>
          <a:srcRect b="0" l="13083" r="22371" t="0"/>
          <a:stretch/>
        </p:blipFill>
        <p:spPr>
          <a:xfrm>
            <a:off x="5207612" y="3881250"/>
            <a:ext cx="886953" cy="781975"/>
          </a:xfrm>
          <a:prstGeom prst="rect">
            <a:avLst/>
          </a:prstGeom>
          <a:noFill/>
          <a:ln cap="flat" cmpd="sng" w="9525">
            <a:solidFill>
              <a:schemeClr val="dk2"/>
            </a:solidFill>
            <a:prstDash val="solid"/>
            <a:round/>
            <a:headEnd len="sm" w="sm" type="none"/>
            <a:tailEnd len="sm" w="sm" type="none"/>
          </a:ln>
        </p:spPr>
      </p:pic>
      <p:pic>
        <p:nvPicPr>
          <p:cNvPr id="513" name="Google Shape;513;p46"/>
          <p:cNvPicPr preferRelativeResize="0"/>
          <p:nvPr/>
        </p:nvPicPr>
        <p:blipFill rotWithShape="1">
          <a:blip r:embed="rId7">
            <a:alphaModFix/>
          </a:blip>
          <a:srcRect b="0" l="14602" r="0" t="0"/>
          <a:stretch/>
        </p:blipFill>
        <p:spPr>
          <a:xfrm>
            <a:off x="6166749" y="3862788"/>
            <a:ext cx="933650" cy="818900"/>
          </a:xfrm>
          <a:prstGeom prst="rect">
            <a:avLst/>
          </a:prstGeom>
          <a:noFill/>
          <a:ln cap="flat" cmpd="sng" w="9525">
            <a:solidFill>
              <a:schemeClr val="dk2"/>
            </a:solidFill>
            <a:prstDash val="solid"/>
            <a:round/>
            <a:headEnd len="sm" w="sm" type="none"/>
            <a:tailEnd len="sm" w="sm" type="none"/>
          </a:ln>
        </p:spPr>
      </p:pic>
      <p:sp>
        <p:nvSpPr>
          <p:cNvPr id="514" name="Google Shape;514;p46"/>
          <p:cNvSpPr txBox="1"/>
          <p:nvPr/>
        </p:nvSpPr>
        <p:spPr>
          <a:xfrm>
            <a:off x="1678950" y="4776900"/>
            <a:ext cx="2416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https://doi.org/10.1038/s41467-021-23853-y</a:t>
            </a:r>
            <a:endParaRPr sz="900"/>
          </a:p>
        </p:txBody>
      </p:sp>
      <p:sp>
        <p:nvSpPr>
          <p:cNvPr id="515" name="Google Shape;515;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516" name="Google Shape;516;p46"/>
          <p:cNvPicPr preferRelativeResize="0"/>
          <p:nvPr/>
        </p:nvPicPr>
        <p:blipFill>
          <a:blip r:embed="rId8">
            <a:alphaModFix/>
          </a:blip>
          <a:stretch>
            <a:fillRect/>
          </a:stretch>
        </p:blipFill>
        <p:spPr>
          <a:xfrm>
            <a:off x="1325825" y="1065187"/>
            <a:ext cx="5893525" cy="2917175"/>
          </a:xfrm>
          <a:prstGeom prst="rect">
            <a:avLst/>
          </a:prstGeom>
          <a:noFill/>
          <a:ln>
            <a:noFill/>
          </a:ln>
        </p:spPr>
      </p:pic>
      <p:sp>
        <p:nvSpPr>
          <p:cNvPr id="517" name="Google Shape;517;p46"/>
          <p:cNvSpPr/>
          <p:nvPr/>
        </p:nvSpPr>
        <p:spPr>
          <a:xfrm>
            <a:off x="1890975" y="3288250"/>
            <a:ext cx="1093200" cy="572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7"/>
          <p:cNvSpPr txBox="1"/>
          <p:nvPr>
            <p:ph type="title"/>
          </p:nvPr>
        </p:nvSpPr>
        <p:spPr>
          <a:xfrm>
            <a:off x="325250" y="3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Source contribution in Delhi</a:t>
            </a:r>
            <a:endParaRPr/>
          </a:p>
          <a:p>
            <a:pPr indent="0" lvl="0" marL="0" rtl="0" algn="l">
              <a:spcBef>
                <a:spcPts val="0"/>
              </a:spcBef>
              <a:spcAft>
                <a:spcPts val="0"/>
              </a:spcAft>
              <a:buNone/>
            </a:pPr>
            <a:r>
              <a:t/>
            </a:r>
            <a:endParaRPr/>
          </a:p>
        </p:txBody>
      </p:sp>
      <p:sp>
        <p:nvSpPr>
          <p:cNvPr id="523" name="Google Shape;523;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24" name="Google Shape;524;p47"/>
          <p:cNvPicPr preferRelativeResize="0"/>
          <p:nvPr/>
        </p:nvPicPr>
        <p:blipFill>
          <a:blip r:embed="rId3">
            <a:alphaModFix/>
          </a:blip>
          <a:stretch>
            <a:fillRect/>
          </a:stretch>
        </p:blipFill>
        <p:spPr>
          <a:xfrm>
            <a:off x="1792125" y="3881238"/>
            <a:ext cx="1093275" cy="782000"/>
          </a:xfrm>
          <a:prstGeom prst="rect">
            <a:avLst/>
          </a:prstGeom>
          <a:noFill/>
          <a:ln cap="flat" cmpd="sng" w="9525">
            <a:solidFill>
              <a:schemeClr val="dk2"/>
            </a:solidFill>
            <a:prstDash val="solid"/>
            <a:round/>
            <a:headEnd len="sm" w="sm" type="none"/>
            <a:tailEnd len="sm" w="sm" type="none"/>
          </a:ln>
        </p:spPr>
      </p:pic>
      <p:pic>
        <p:nvPicPr>
          <p:cNvPr id="525" name="Google Shape;525;p47"/>
          <p:cNvPicPr preferRelativeResize="0"/>
          <p:nvPr/>
        </p:nvPicPr>
        <p:blipFill>
          <a:blip r:embed="rId4">
            <a:alphaModFix/>
          </a:blip>
          <a:stretch>
            <a:fillRect/>
          </a:stretch>
        </p:blipFill>
        <p:spPr>
          <a:xfrm>
            <a:off x="2967013" y="3982385"/>
            <a:ext cx="1046525" cy="702975"/>
          </a:xfrm>
          <a:prstGeom prst="rect">
            <a:avLst/>
          </a:prstGeom>
          <a:noFill/>
          <a:ln cap="flat" cmpd="sng" w="9525">
            <a:solidFill>
              <a:schemeClr val="dk2"/>
            </a:solidFill>
            <a:prstDash val="solid"/>
            <a:round/>
            <a:headEnd len="sm" w="sm" type="none"/>
            <a:tailEnd len="sm" w="sm" type="none"/>
          </a:ln>
        </p:spPr>
      </p:pic>
      <p:pic>
        <p:nvPicPr>
          <p:cNvPr id="526" name="Google Shape;526;p47"/>
          <p:cNvPicPr preferRelativeResize="0"/>
          <p:nvPr/>
        </p:nvPicPr>
        <p:blipFill rotWithShape="1">
          <a:blip r:embed="rId5">
            <a:alphaModFix/>
          </a:blip>
          <a:srcRect b="21580" l="11709" r="22836" t="0"/>
          <a:stretch/>
        </p:blipFill>
        <p:spPr>
          <a:xfrm>
            <a:off x="4095161" y="3881250"/>
            <a:ext cx="980777" cy="781975"/>
          </a:xfrm>
          <a:prstGeom prst="rect">
            <a:avLst/>
          </a:prstGeom>
          <a:noFill/>
          <a:ln cap="flat" cmpd="sng" w="9525">
            <a:solidFill>
              <a:schemeClr val="dk2"/>
            </a:solidFill>
            <a:prstDash val="solid"/>
            <a:round/>
            <a:headEnd len="sm" w="sm" type="none"/>
            <a:tailEnd len="sm" w="sm" type="none"/>
          </a:ln>
        </p:spPr>
      </p:pic>
      <p:pic>
        <p:nvPicPr>
          <p:cNvPr id="527" name="Google Shape;527;p47"/>
          <p:cNvPicPr preferRelativeResize="0"/>
          <p:nvPr/>
        </p:nvPicPr>
        <p:blipFill rotWithShape="1">
          <a:blip r:embed="rId6">
            <a:alphaModFix/>
          </a:blip>
          <a:srcRect b="0" l="13083" r="22371" t="0"/>
          <a:stretch/>
        </p:blipFill>
        <p:spPr>
          <a:xfrm>
            <a:off x="5207612" y="3881250"/>
            <a:ext cx="886953" cy="781975"/>
          </a:xfrm>
          <a:prstGeom prst="rect">
            <a:avLst/>
          </a:prstGeom>
          <a:noFill/>
          <a:ln cap="flat" cmpd="sng" w="9525">
            <a:solidFill>
              <a:schemeClr val="dk2"/>
            </a:solidFill>
            <a:prstDash val="solid"/>
            <a:round/>
            <a:headEnd len="sm" w="sm" type="none"/>
            <a:tailEnd len="sm" w="sm" type="none"/>
          </a:ln>
        </p:spPr>
      </p:pic>
      <p:pic>
        <p:nvPicPr>
          <p:cNvPr id="528" name="Google Shape;528;p47"/>
          <p:cNvPicPr preferRelativeResize="0"/>
          <p:nvPr/>
        </p:nvPicPr>
        <p:blipFill rotWithShape="1">
          <a:blip r:embed="rId7">
            <a:alphaModFix/>
          </a:blip>
          <a:srcRect b="0" l="14602" r="0" t="0"/>
          <a:stretch/>
        </p:blipFill>
        <p:spPr>
          <a:xfrm>
            <a:off x="6166749" y="3862788"/>
            <a:ext cx="933650" cy="818900"/>
          </a:xfrm>
          <a:prstGeom prst="rect">
            <a:avLst/>
          </a:prstGeom>
          <a:noFill/>
          <a:ln cap="flat" cmpd="sng" w="9525">
            <a:solidFill>
              <a:schemeClr val="dk2"/>
            </a:solidFill>
            <a:prstDash val="solid"/>
            <a:round/>
            <a:headEnd len="sm" w="sm" type="none"/>
            <a:tailEnd len="sm" w="sm" type="none"/>
          </a:ln>
        </p:spPr>
      </p:pic>
      <p:sp>
        <p:nvSpPr>
          <p:cNvPr id="529" name="Google Shape;529;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530" name="Google Shape;530;p47"/>
          <p:cNvPicPr preferRelativeResize="0"/>
          <p:nvPr/>
        </p:nvPicPr>
        <p:blipFill rotWithShape="1">
          <a:blip r:embed="rId8">
            <a:alphaModFix/>
          </a:blip>
          <a:srcRect b="8366" l="0" r="0" t="0"/>
          <a:stretch/>
        </p:blipFill>
        <p:spPr>
          <a:xfrm>
            <a:off x="1320375" y="835150"/>
            <a:ext cx="6644650" cy="3147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8"/>
          <p:cNvSpPr txBox="1"/>
          <p:nvPr>
            <p:ph type="title"/>
          </p:nvPr>
        </p:nvSpPr>
        <p:spPr>
          <a:xfrm>
            <a:off x="325250" y="3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Source contribution in Delhi</a:t>
            </a:r>
            <a:endParaRPr/>
          </a:p>
          <a:p>
            <a:pPr indent="0" lvl="0" marL="0" rtl="0" algn="l">
              <a:spcBef>
                <a:spcPts val="0"/>
              </a:spcBef>
              <a:spcAft>
                <a:spcPts val="0"/>
              </a:spcAft>
              <a:buNone/>
            </a:pPr>
            <a:r>
              <a:t/>
            </a:r>
            <a:endParaRPr/>
          </a:p>
        </p:txBody>
      </p:sp>
      <p:sp>
        <p:nvSpPr>
          <p:cNvPr id="536" name="Google Shape;536;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7" name="Google Shape;537;p48"/>
          <p:cNvPicPr preferRelativeResize="0"/>
          <p:nvPr/>
        </p:nvPicPr>
        <p:blipFill>
          <a:blip r:embed="rId3">
            <a:alphaModFix/>
          </a:blip>
          <a:stretch>
            <a:fillRect/>
          </a:stretch>
        </p:blipFill>
        <p:spPr>
          <a:xfrm>
            <a:off x="1792125" y="3881238"/>
            <a:ext cx="1093275" cy="782000"/>
          </a:xfrm>
          <a:prstGeom prst="rect">
            <a:avLst/>
          </a:prstGeom>
          <a:noFill/>
          <a:ln cap="flat" cmpd="sng" w="9525">
            <a:solidFill>
              <a:schemeClr val="dk2"/>
            </a:solidFill>
            <a:prstDash val="solid"/>
            <a:round/>
            <a:headEnd len="sm" w="sm" type="none"/>
            <a:tailEnd len="sm" w="sm" type="none"/>
          </a:ln>
        </p:spPr>
      </p:pic>
      <p:pic>
        <p:nvPicPr>
          <p:cNvPr id="538" name="Google Shape;538;p48"/>
          <p:cNvPicPr preferRelativeResize="0"/>
          <p:nvPr/>
        </p:nvPicPr>
        <p:blipFill>
          <a:blip r:embed="rId4">
            <a:alphaModFix/>
          </a:blip>
          <a:stretch>
            <a:fillRect/>
          </a:stretch>
        </p:blipFill>
        <p:spPr>
          <a:xfrm>
            <a:off x="2967013" y="3982385"/>
            <a:ext cx="1046525" cy="702975"/>
          </a:xfrm>
          <a:prstGeom prst="rect">
            <a:avLst/>
          </a:prstGeom>
          <a:noFill/>
          <a:ln cap="flat" cmpd="sng" w="9525">
            <a:solidFill>
              <a:schemeClr val="dk2"/>
            </a:solidFill>
            <a:prstDash val="solid"/>
            <a:round/>
            <a:headEnd len="sm" w="sm" type="none"/>
            <a:tailEnd len="sm" w="sm" type="none"/>
          </a:ln>
        </p:spPr>
      </p:pic>
      <p:pic>
        <p:nvPicPr>
          <p:cNvPr id="539" name="Google Shape;539;p48"/>
          <p:cNvPicPr preferRelativeResize="0"/>
          <p:nvPr/>
        </p:nvPicPr>
        <p:blipFill rotWithShape="1">
          <a:blip r:embed="rId5">
            <a:alphaModFix/>
          </a:blip>
          <a:srcRect b="21580" l="11709" r="22836" t="0"/>
          <a:stretch/>
        </p:blipFill>
        <p:spPr>
          <a:xfrm>
            <a:off x="4095161" y="3881250"/>
            <a:ext cx="980777" cy="781975"/>
          </a:xfrm>
          <a:prstGeom prst="rect">
            <a:avLst/>
          </a:prstGeom>
          <a:noFill/>
          <a:ln cap="flat" cmpd="sng" w="9525">
            <a:solidFill>
              <a:schemeClr val="dk2"/>
            </a:solidFill>
            <a:prstDash val="solid"/>
            <a:round/>
            <a:headEnd len="sm" w="sm" type="none"/>
            <a:tailEnd len="sm" w="sm" type="none"/>
          </a:ln>
        </p:spPr>
      </p:pic>
      <p:pic>
        <p:nvPicPr>
          <p:cNvPr id="540" name="Google Shape;540;p48"/>
          <p:cNvPicPr preferRelativeResize="0"/>
          <p:nvPr/>
        </p:nvPicPr>
        <p:blipFill rotWithShape="1">
          <a:blip r:embed="rId6">
            <a:alphaModFix/>
          </a:blip>
          <a:srcRect b="0" l="13083" r="22371" t="0"/>
          <a:stretch/>
        </p:blipFill>
        <p:spPr>
          <a:xfrm>
            <a:off x="5207612" y="3881250"/>
            <a:ext cx="886953" cy="781975"/>
          </a:xfrm>
          <a:prstGeom prst="rect">
            <a:avLst/>
          </a:prstGeom>
          <a:noFill/>
          <a:ln cap="flat" cmpd="sng" w="9525">
            <a:solidFill>
              <a:schemeClr val="dk2"/>
            </a:solidFill>
            <a:prstDash val="solid"/>
            <a:round/>
            <a:headEnd len="sm" w="sm" type="none"/>
            <a:tailEnd len="sm" w="sm" type="none"/>
          </a:ln>
        </p:spPr>
      </p:pic>
      <p:pic>
        <p:nvPicPr>
          <p:cNvPr id="541" name="Google Shape;541;p48"/>
          <p:cNvPicPr preferRelativeResize="0"/>
          <p:nvPr/>
        </p:nvPicPr>
        <p:blipFill rotWithShape="1">
          <a:blip r:embed="rId7">
            <a:alphaModFix/>
          </a:blip>
          <a:srcRect b="0" l="14602" r="0" t="0"/>
          <a:stretch/>
        </p:blipFill>
        <p:spPr>
          <a:xfrm>
            <a:off x="6166749" y="3862788"/>
            <a:ext cx="933650" cy="818900"/>
          </a:xfrm>
          <a:prstGeom prst="rect">
            <a:avLst/>
          </a:prstGeom>
          <a:noFill/>
          <a:ln cap="flat" cmpd="sng" w="9525">
            <a:solidFill>
              <a:schemeClr val="dk2"/>
            </a:solidFill>
            <a:prstDash val="solid"/>
            <a:round/>
            <a:headEnd len="sm" w="sm" type="none"/>
            <a:tailEnd len="sm" w="sm" type="none"/>
          </a:ln>
        </p:spPr>
      </p:pic>
      <p:sp>
        <p:nvSpPr>
          <p:cNvPr id="542" name="Google Shape;542;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543" name="Google Shape;543;p48"/>
          <p:cNvPicPr preferRelativeResize="0"/>
          <p:nvPr/>
        </p:nvPicPr>
        <p:blipFill rotWithShape="1">
          <a:blip r:embed="rId8">
            <a:alphaModFix/>
          </a:blip>
          <a:srcRect b="8366" l="0" r="0" t="0"/>
          <a:stretch/>
        </p:blipFill>
        <p:spPr>
          <a:xfrm>
            <a:off x="1320375" y="835150"/>
            <a:ext cx="6644650" cy="3147225"/>
          </a:xfrm>
          <a:prstGeom prst="rect">
            <a:avLst/>
          </a:prstGeom>
          <a:noFill/>
          <a:ln>
            <a:noFill/>
          </a:ln>
        </p:spPr>
      </p:pic>
      <p:sp>
        <p:nvSpPr>
          <p:cNvPr id="544" name="Google Shape;544;p48"/>
          <p:cNvSpPr/>
          <p:nvPr/>
        </p:nvSpPr>
        <p:spPr>
          <a:xfrm>
            <a:off x="1828950" y="3373400"/>
            <a:ext cx="1175400" cy="487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9"/>
          <p:cNvSpPr txBox="1"/>
          <p:nvPr>
            <p:ph type="title"/>
          </p:nvPr>
        </p:nvSpPr>
        <p:spPr>
          <a:xfrm>
            <a:off x="325250" y="3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Source contribution in Delhi</a:t>
            </a:r>
            <a:endParaRPr/>
          </a:p>
          <a:p>
            <a:pPr indent="0" lvl="0" marL="0" rtl="0" algn="l">
              <a:spcBef>
                <a:spcPts val="0"/>
              </a:spcBef>
              <a:spcAft>
                <a:spcPts val="0"/>
              </a:spcAft>
              <a:buNone/>
            </a:pPr>
            <a:r>
              <a:t/>
            </a:r>
            <a:endParaRPr/>
          </a:p>
        </p:txBody>
      </p:sp>
      <p:sp>
        <p:nvSpPr>
          <p:cNvPr id="550" name="Google Shape;550;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51" name="Google Shape;551;p49"/>
          <p:cNvPicPr preferRelativeResize="0"/>
          <p:nvPr/>
        </p:nvPicPr>
        <p:blipFill>
          <a:blip r:embed="rId3">
            <a:alphaModFix/>
          </a:blip>
          <a:stretch>
            <a:fillRect/>
          </a:stretch>
        </p:blipFill>
        <p:spPr>
          <a:xfrm>
            <a:off x="1792125" y="3881238"/>
            <a:ext cx="1093275" cy="782000"/>
          </a:xfrm>
          <a:prstGeom prst="rect">
            <a:avLst/>
          </a:prstGeom>
          <a:noFill/>
          <a:ln cap="flat" cmpd="sng" w="9525">
            <a:solidFill>
              <a:schemeClr val="dk2"/>
            </a:solidFill>
            <a:prstDash val="solid"/>
            <a:round/>
            <a:headEnd len="sm" w="sm" type="none"/>
            <a:tailEnd len="sm" w="sm" type="none"/>
          </a:ln>
        </p:spPr>
      </p:pic>
      <p:pic>
        <p:nvPicPr>
          <p:cNvPr id="552" name="Google Shape;552;p49"/>
          <p:cNvPicPr preferRelativeResize="0"/>
          <p:nvPr/>
        </p:nvPicPr>
        <p:blipFill>
          <a:blip r:embed="rId4">
            <a:alphaModFix/>
          </a:blip>
          <a:stretch>
            <a:fillRect/>
          </a:stretch>
        </p:blipFill>
        <p:spPr>
          <a:xfrm>
            <a:off x="2967013" y="3982385"/>
            <a:ext cx="1046525" cy="702975"/>
          </a:xfrm>
          <a:prstGeom prst="rect">
            <a:avLst/>
          </a:prstGeom>
          <a:noFill/>
          <a:ln cap="flat" cmpd="sng" w="9525">
            <a:solidFill>
              <a:schemeClr val="dk2"/>
            </a:solidFill>
            <a:prstDash val="solid"/>
            <a:round/>
            <a:headEnd len="sm" w="sm" type="none"/>
            <a:tailEnd len="sm" w="sm" type="none"/>
          </a:ln>
        </p:spPr>
      </p:pic>
      <p:pic>
        <p:nvPicPr>
          <p:cNvPr id="553" name="Google Shape;553;p49"/>
          <p:cNvPicPr preferRelativeResize="0"/>
          <p:nvPr/>
        </p:nvPicPr>
        <p:blipFill rotWithShape="1">
          <a:blip r:embed="rId5">
            <a:alphaModFix/>
          </a:blip>
          <a:srcRect b="21580" l="11709" r="22836" t="0"/>
          <a:stretch/>
        </p:blipFill>
        <p:spPr>
          <a:xfrm>
            <a:off x="4095161" y="3881250"/>
            <a:ext cx="980777" cy="781975"/>
          </a:xfrm>
          <a:prstGeom prst="rect">
            <a:avLst/>
          </a:prstGeom>
          <a:noFill/>
          <a:ln cap="flat" cmpd="sng" w="9525">
            <a:solidFill>
              <a:schemeClr val="dk2"/>
            </a:solidFill>
            <a:prstDash val="solid"/>
            <a:round/>
            <a:headEnd len="sm" w="sm" type="none"/>
            <a:tailEnd len="sm" w="sm" type="none"/>
          </a:ln>
        </p:spPr>
      </p:pic>
      <p:pic>
        <p:nvPicPr>
          <p:cNvPr id="554" name="Google Shape;554;p49"/>
          <p:cNvPicPr preferRelativeResize="0"/>
          <p:nvPr/>
        </p:nvPicPr>
        <p:blipFill rotWithShape="1">
          <a:blip r:embed="rId6">
            <a:alphaModFix/>
          </a:blip>
          <a:srcRect b="0" l="13083" r="22371" t="0"/>
          <a:stretch/>
        </p:blipFill>
        <p:spPr>
          <a:xfrm>
            <a:off x="5207612" y="3881250"/>
            <a:ext cx="886953" cy="781975"/>
          </a:xfrm>
          <a:prstGeom prst="rect">
            <a:avLst/>
          </a:prstGeom>
          <a:noFill/>
          <a:ln cap="flat" cmpd="sng" w="9525">
            <a:solidFill>
              <a:schemeClr val="dk2"/>
            </a:solidFill>
            <a:prstDash val="solid"/>
            <a:round/>
            <a:headEnd len="sm" w="sm" type="none"/>
            <a:tailEnd len="sm" w="sm" type="none"/>
          </a:ln>
        </p:spPr>
      </p:pic>
      <p:pic>
        <p:nvPicPr>
          <p:cNvPr id="555" name="Google Shape;555;p49"/>
          <p:cNvPicPr preferRelativeResize="0"/>
          <p:nvPr/>
        </p:nvPicPr>
        <p:blipFill rotWithShape="1">
          <a:blip r:embed="rId7">
            <a:alphaModFix/>
          </a:blip>
          <a:srcRect b="0" l="14602" r="0" t="0"/>
          <a:stretch/>
        </p:blipFill>
        <p:spPr>
          <a:xfrm>
            <a:off x="6166749" y="3862788"/>
            <a:ext cx="933650" cy="818900"/>
          </a:xfrm>
          <a:prstGeom prst="rect">
            <a:avLst/>
          </a:prstGeom>
          <a:noFill/>
          <a:ln cap="flat" cmpd="sng" w="9525">
            <a:solidFill>
              <a:schemeClr val="dk2"/>
            </a:solidFill>
            <a:prstDash val="solid"/>
            <a:round/>
            <a:headEnd len="sm" w="sm" type="none"/>
            <a:tailEnd len="sm" w="sm" type="none"/>
          </a:ln>
        </p:spPr>
      </p:pic>
      <p:sp>
        <p:nvSpPr>
          <p:cNvPr id="556" name="Google Shape;55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557" name="Google Shape;557;p49"/>
          <p:cNvPicPr preferRelativeResize="0"/>
          <p:nvPr/>
        </p:nvPicPr>
        <p:blipFill rotWithShape="1">
          <a:blip r:embed="rId8">
            <a:alphaModFix/>
          </a:blip>
          <a:srcRect b="8366" l="0" r="0" t="0"/>
          <a:stretch/>
        </p:blipFill>
        <p:spPr>
          <a:xfrm>
            <a:off x="1320375" y="835150"/>
            <a:ext cx="6644650" cy="3147225"/>
          </a:xfrm>
          <a:prstGeom prst="rect">
            <a:avLst/>
          </a:prstGeom>
          <a:noFill/>
          <a:ln>
            <a:noFill/>
          </a:ln>
        </p:spPr>
      </p:pic>
      <p:sp>
        <p:nvSpPr>
          <p:cNvPr id="558" name="Google Shape;558;p49"/>
          <p:cNvSpPr/>
          <p:nvPr/>
        </p:nvSpPr>
        <p:spPr>
          <a:xfrm>
            <a:off x="5104488" y="3288250"/>
            <a:ext cx="1093200" cy="572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9"/>
          <p:cNvSpPr/>
          <p:nvPr/>
        </p:nvSpPr>
        <p:spPr>
          <a:xfrm>
            <a:off x="1828950" y="3373400"/>
            <a:ext cx="1175400" cy="487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0"/>
          <p:cNvSpPr txBox="1"/>
          <p:nvPr>
            <p:ph type="title"/>
          </p:nvPr>
        </p:nvSpPr>
        <p:spPr>
          <a:xfrm>
            <a:off x="325250" y="3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Source contribution in Delhi</a:t>
            </a:r>
            <a:endParaRPr/>
          </a:p>
          <a:p>
            <a:pPr indent="0" lvl="0" marL="0" rtl="0" algn="l">
              <a:spcBef>
                <a:spcPts val="0"/>
              </a:spcBef>
              <a:spcAft>
                <a:spcPts val="0"/>
              </a:spcAft>
              <a:buNone/>
            </a:pPr>
            <a:r>
              <a:t/>
            </a:r>
            <a:endParaRPr/>
          </a:p>
        </p:txBody>
      </p:sp>
      <p:sp>
        <p:nvSpPr>
          <p:cNvPr id="565" name="Google Shape;565;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6" name="Google Shape;566;p50"/>
          <p:cNvPicPr preferRelativeResize="0"/>
          <p:nvPr/>
        </p:nvPicPr>
        <p:blipFill>
          <a:blip r:embed="rId3">
            <a:alphaModFix amt="50000"/>
          </a:blip>
          <a:stretch>
            <a:fillRect/>
          </a:stretch>
        </p:blipFill>
        <p:spPr>
          <a:xfrm>
            <a:off x="1792125" y="3881238"/>
            <a:ext cx="1093275" cy="782000"/>
          </a:xfrm>
          <a:prstGeom prst="rect">
            <a:avLst/>
          </a:prstGeom>
          <a:noFill/>
          <a:ln cap="flat" cmpd="sng" w="9525">
            <a:solidFill>
              <a:schemeClr val="dk2"/>
            </a:solidFill>
            <a:prstDash val="solid"/>
            <a:round/>
            <a:headEnd len="sm" w="sm" type="none"/>
            <a:tailEnd len="sm" w="sm" type="none"/>
          </a:ln>
        </p:spPr>
      </p:pic>
      <p:pic>
        <p:nvPicPr>
          <p:cNvPr id="567" name="Google Shape;567;p50"/>
          <p:cNvPicPr preferRelativeResize="0"/>
          <p:nvPr/>
        </p:nvPicPr>
        <p:blipFill>
          <a:blip r:embed="rId4">
            <a:alphaModFix amt="50000"/>
          </a:blip>
          <a:stretch>
            <a:fillRect/>
          </a:stretch>
        </p:blipFill>
        <p:spPr>
          <a:xfrm>
            <a:off x="2967013" y="3982385"/>
            <a:ext cx="1046525" cy="702975"/>
          </a:xfrm>
          <a:prstGeom prst="rect">
            <a:avLst/>
          </a:prstGeom>
          <a:noFill/>
          <a:ln cap="flat" cmpd="sng" w="9525">
            <a:solidFill>
              <a:schemeClr val="dk2"/>
            </a:solidFill>
            <a:prstDash val="solid"/>
            <a:round/>
            <a:headEnd len="sm" w="sm" type="none"/>
            <a:tailEnd len="sm" w="sm" type="none"/>
          </a:ln>
        </p:spPr>
      </p:pic>
      <p:pic>
        <p:nvPicPr>
          <p:cNvPr id="568" name="Google Shape;568;p50"/>
          <p:cNvPicPr preferRelativeResize="0"/>
          <p:nvPr/>
        </p:nvPicPr>
        <p:blipFill rotWithShape="1">
          <a:blip r:embed="rId5">
            <a:alphaModFix amt="50000"/>
          </a:blip>
          <a:srcRect b="21580" l="11709" r="22836" t="0"/>
          <a:stretch/>
        </p:blipFill>
        <p:spPr>
          <a:xfrm>
            <a:off x="4095161" y="3881250"/>
            <a:ext cx="980777" cy="781975"/>
          </a:xfrm>
          <a:prstGeom prst="rect">
            <a:avLst/>
          </a:prstGeom>
          <a:noFill/>
          <a:ln cap="flat" cmpd="sng" w="9525">
            <a:solidFill>
              <a:schemeClr val="dk2"/>
            </a:solidFill>
            <a:prstDash val="solid"/>
            <a:round/>
            <a:headEnd len="sm" w="sm" type="none"/>
            <a:tailEnd len="sm" w="sm" type="none"/>
          </a:ln>
        </p:spPr>
      </p:pic>
      <p:pic>
        <p:nvPicPr>
          <p:cNvPr id="569" name="Google Shape;569;p50"/>
          <p:cNvPicPr preferRelativeResize="0"/>
          <p:nvPr/>
        </p:nvPicPr>
        <p:blipFill rotWithShape="1">
          <a:blip r:embed="rId6">
            <a:alphaModFix amt="50000"/>
          </a:blip>
          <a:srcRect b="0" l="13083" r="22371" t="0"/>
          <a:stretch/>
        </p:blipFill>
        <p:spPr>
          <a:xfrm>
            <a:off x="5207612" y="3881250"/>
            <a:ext cx="886953" cy="781975"/>
          </a:xfrm>
          <a:prstGeom prst="rect">
            <a:avLst/>
          </a:prstGeom>
          <a:noFill/>
          <a:ln cap="flat" cmpd="sng" w="9525">
            <a:solidFill>
              <a:schemeClr val="dk2"/>
            </a:solidFill>
            <a:prstDash val="solid"/>
            <a:round/>
            <a:headEnd len="sm" w="sm" type="none"/>
            <a:tailEnd len="sm" w="sm" type="none"/>
          </a:ln>
        </p:spPr>
      </p:pic>
      <p:pic>
        <p:nvPicPr>
          <p:cNvPr id="570" name="Google Shape;570;p50"/>
          <p:cNvPicPr preferRelativeResize="0"/>
          <p:nvPr/>
        </p:nvPicPr>
        <p:blipFill rotWithShape="1">
          <a:blip r:embed="rId7">
            <a:alphaModFix amt="50000"/>
          </a:blip>
          <a:srcRect b="0" l="14602" r="0" t="0"/>
          <a:stretch/>
        </p:blipFill>
        <p:spPr>
          <a:xfrm>
            <a:off x="6166749" y="3862788"/>
            <a:ext cx="933650" cy="818900"/>
          </a:xfrm>
          <a:prstGeom prst="rect">
            <a:avLst/>
          </a:prstGeom>
          <a:noFill/>
          <a:ln cap="flat" cmpd="sng" w="9525">
            <a:solidFill>
              <a:schemeClr val="dk2"/>
            </a:solidFill>
            <a:prstDash val="solid"/>
            <a:round/>
            <a:headEnd len="sm" w="sm" type="none"/>
            <a:tailEnd len="sm" w="sm" type="none"/>
          </a:ln>
        </p:spPr>
      </p:pic>
      <p:sp>
        <p:nvSpPr>
          <p:cNvPr id="571" name="Google Shape;571;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572" name="Google Shape;572;p50"/>
          <p:cNvPicPr preferRelativeResize="0"/>
          <p:nvPr/>
        </p:nvPicPr>
        <p:blipFill rotWithShape="1">
          <a:blip r:embed="rId8">
            <a:alphaModFix amt="44000"/>
          </a:blip>
          <a:srcRect b="8366" l="0" r="0" t="0"/>
          <a:stretch/>
        </p:blipFill>
        <p:spPr>
          <a:xfrm>
            <a:off x="1320375" y="835150"/>
            <a:ext cx="6644650" cy="3147225"/>
          </a:xfrm>
          <a:prstGeom prst="rect">
            <a:avLst/>
          </a:prstGeom>
          <a:noFill/>
          <a:ln>
            <a:noFill/>
          </a:ln>
        </p:spPr>
      </p:pic>
      <p:sp>
        <p:nvSpPr>
          <p:cNvPr id="573" name="Google Shape;573;p50"/>
          <p:cNvSpPr txBox="1"/>
          <p:nvPr/>
        </p:nvSpPr>
        <p:spPr>
          <a:xfrm>
            <a:off x="1792125" y="477690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https://www.pnas.org/doi/full/10.1073/pnas.1900888116</a:t>
            </a:r>
            <a:endParaRPr/>
          </a:p>
        </p:txBody>
      </p:sp>
      <p:pic>
        <p:nvPicPr>
          <p:cNvPr id="574" name="Google Shape;574;p50"/>
          <p:cNvPicPr preferRelativeResize="0"/>
          <p:nvPr/>
        </p:nvPicPr>
        <p:blipFill>
          <a:blip r:embed="rId9">
            <a:alphaModFix/>
          </a:blip>
          <a:stretch>
            <a:fillRect/>
          </a:stretch>
        </p:blipFill>
        <p:spPr>
          <a:xfrm>
            <a:off x="1557573" y="1581186"/>
            <a:ext cx="6170250" cy="1644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Summary</a:t>
            </a:r>
            <a:endParaRPr/>
          </a:p>
        </p:txBody>
      </p:sp>
      <p:sp>
        <p:nvSpPr>
          <p:cNvPr id="580" name="Google Shape;58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GB" sz="2200"/>
              <a:t>Geographical bias</a:t>
            </a:r>
            <a:endParaRPr sz="2200"/>
          </a:p>
          <a:p>
            <a:pPr indent="-368300" lvl="1" marL="914400" rtl="0" algn="l">
              <a:spcBef>
                <a:spcPts val="0"/>
              </a:spcBef>
              <a:spcAft>
                <a:spcPts val="0"/>
              </a:spcAft>
              <a:buSzPts val="2200"/>
              <a:buChar char="○"/>
            </a:pPr>
            <a:r>
              <a:rPr lang="en-GB" sz="2200"/>
              <a:t>No coverage in Polluted cities (IG plain)</a:t>
            </a:r>
            <a:endParaRPr sz="2200"/>
          </a:p>
          <a:p>
            <a:pPr indent="-368300" lvl="1" marL="914400" rtl="0" algn="l">
              <a:spcBef>
                <a:spcPts val="0"/>
              </a:spcBef>
              <a:spcAft>
                <a:spcPts val="0"/>
              </a:spcAft>
              <a:buSzPts val="2200"/>
              <a:buChar char="○"/>
            </a:pPr>
            <a:r>
              <a:rPr lang="en-GB" sz="2200"/>
              <a:t>More attention on metro cities (which are not polluted)</a:t>
            </a:r>
            <a:endParaRPr sz="2200"/>
          </a:p>
          <a:p>
            <a:pPr indent="-368300" lvl="0" marL="457200" rtl="0" algn="l">
              <a:spcBef>
                <a:spcPts val="0"/>
              </a:spcBef>
              <a:spcAft>
                <a:spcPts val="0"/>
              </a:spcAft>
              <a:buSzPts val="2200"/>
              <a:buChar char="●"/>
            </a:pPr>
            <a:r>
              <a:rPr lang="en-GB" sz="2200"/>
              <a:t>Temporal bias</a:t>
            </a:r>
            <a:endParaRPr sz="2200"/>
          </a:p>
          <a:p>
            <a:pPr indent="-368300" lvl="1" marL="914400" rtl="0" algn="l">
              <a:spcBef>
                <a:spcPts val="0"/>
              </a:spcBef>
              <a:spcAft>
                <a:spcPts val="0"/>
              </a:spcAft>
              <a:buSzPts val="2200"/>
              <a:buChar char="○"/>
            </a:pPr>
            <a:r>
              <a:rPr lang="en-GB" sz="2200"/>
              <a:t>Air pollution is year long problem in India.</a:t>
            </a:r>
            <a:endParaRPr sz="2200"/>
          </a:p>
          <a:p>
            <a:pPr indent="-368300" lvl="1" marL="914400" rtl="0" algn="l">
              <a:spcBef>
                <a:spcPts val="0"/>
              </a:spcBef>
              <a:spcAft>
                <a:spcPts val="0"/>
              </a:spcAft>
              <a:buSzPts val="2200"/>
              <a:buChar char="○"/>
            </a:pPr>
            <a:r>
              <a:rPr lang="en-GB" sz="2200"/>
              <a:t>Periodic news media reporting.</a:t>
            </a:r>
            <a:endParaRPr sz="2200"/>
          </a:p>
          <a:p>
            <a:pPr indent="-368300" lvl="0" marL="457200" rtl="0" algn="l">
              <a:spcBef>
                <a:spcPts val="0"/>
              </a:spcBef>
              <a:spcAft>
                <a:spcPts val="0"/>
              </a:spcAft>
              <a:buSzPts val="2200"/>
              <a:buChar char="●"/>
            </a:pPr>
            <a:r>
              <a:rPr lang="en-GB" sz="2200"/>
              <a:t>Reporting on source contributions deviate from the scientific studies.</a:t>
            </a:r>
            <a:endParaRPr sz="2200"/>
          </a:p>
        </p:txBody>
      </p:sp>
      <p:sp>
        <p:nvSpPr>
          <p:cNvPr id="581" name="Google Shape;581;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animEffect filter="fade" transition="in">
                                      <p:cBhvr>
                                        <p:cTn dur="100"/>
                                        <p:tgtEl>
                                          <p:spTgt spid="5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1" st="1"/>
                                            </p:txEl>
                                          </p:spTgt>
                                        </p:tgtEl>
                                        <p:attrNameLst>
                                          <p:attrName>style.visibility</p:attrName>
                                        </p:attrNameLst>
                                      </p:cBhvr>
                                      <p:to>
                                        <p:strVal val="visible"/>
                                      </p:to>
                                    </p:set>
                                    <p:animEffect filter="fade" transition="in">
                                      <p:cBhvr>
                                        <p:cTn dur="100"/>
                                        <p:tgtEl>
                                          <p:spTgt spid="5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2" st="2"/>
                                            </p:txEl>
                                          </p:spTgt>
                                        </p:tgtEl>
                                        <p:attrNameLst>
                                          <p:attrName>style.visibility</p:attrName>
                                        </p:attrNameLst>
                                      </p:cBhvr>
                                      <p:to>
                                        <p:strVal val="visible"/>
                                      </p:to>
                                    </p:set>
                                    <p:animEffect filter="fade" transition="in">
                                      <p:cBhvr>
                                        <p:cTn dur="100"/>
                                        <p:tgtEl>
                                          <p:spTgt spid="5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3" st="3"/>
                                            </p:txEl>
                                          </p:spTgt>
                                        </p:tgtEl>
                                        <p:attrNameLst>
                                          <p:attrName>style.visibility</p:attrName>
                                        </p:attrNameLst>
                                      </p:cBhvr>
                                      <p:to>
                                        <p:strVal val="visible"/>
                                      </p:to>
                                    </p:set>
                                    <p:animEffect filter="fade" transition="in">
                                      <p:cBhvr>
                                        <p:cTn dur="100"/>
                                        <p:tgtEl>
                                          <p:spTgt spid="5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4" st="4"/>
                                            </p:txEl>
                                          </p:spTgt>
                                        </p:tgtEl>
                                        <p:attrNameLst>
                                          <p:attrName>style.visibility</p:attrName>
                                        </p:attrNameLst>
                                      </p:cBhvr>
                                      <p:to>
                                        <p:strVal val="visible"/>
                                      </p:to>
                                    </p:set>
                                    <p:animEffect filter="fade" transition="in">
                                      <p:cBhvr>
                                        <p:cTn dur="100"/>
                                        <p:tgtEl>
                                          <p:spTgt spid="5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5" st="5"/>
                                            </p:txEl>
                                          </p:spTgt>
                                        </p:tgtEl>
                                        <p:attrNameLst>
                                          <p:attrName>style.visibility</p:attrName>
                                        </p:attrNameLst>
                                      </p:cBhvr>
                                      <p:to>
                                        <p:strVal val="visible"/>
                                      </p:to>
                                    </p:set>
                                    <p:animEffect filter="fade" transition="in">
                                      <p:cBhvr>
                                        <p:cTn dur="100"/>
                                        <p:tgtEl>
                                          <p:spTgt spid="5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xEl>
                                              <p:pRg end="6" st="6"/>
                                            </p:txEl>
                                          </p:spTgt>
                                        </p:tgtEl>
                                        <p:attrNameLst>
                                          <p:attrName>style.visibility</p:attrName>
                                        </p:attrNameLst>
                                      </p:cBhvr>
                                      <p:to>
                                        <p:strVal val="visible"/>
                                      </p:to>
                                    </p:set>
                                    <p:animEffect filter="fade" transition="in">
                                      <p:cBhvr>
                                        <p:cTn dur="100"/>
                                        <p:tgtEl>
                                          <p:spTgt spid="58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311700" y="10634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6"/>
          <p:cNvPicPr preferRelativeResize="0"/>
          <p:nvPr/>
        </p:nvPicPr>
        <p:blipFill>
          <a:blip r:embed="rId3">
            <a:alphaModFix/>
          </a:blip>
          <a:stretch>
            <a:fillRect/>
          </a:stretch>
        </p:blipFill>
        <p:spPr>
          <a:xfrm>
            <a:off x="408588" y="1063388"/>
            <a:ext cx="8326824" cy="3578425"/>
          </a:xfrm>
          <a:prstGeom prst="rect">
            <a:avLst/>
          </a:prstGeom>
          <a:noFill/>
          <a:ln cap="flat" cmpd="sng" w="19050">
            <a:solidFill>
              <a:schemeClr val="dk2"/>
            </a:solidFill>
            <a:prstDash val="solid"/>
            <a:round/>
            <a:headEnd len="sm" w="sm" type="none"/>
            <a:tailEnd len="sm" w="sm" type="none"/>
          </a:ln>
        </p:spPr>
      </p:pic>
      <p:sp>
        <p:nvSpPr>
          <p:cNvPr id="94" name="Google Shape;94;p16"/>
          <p:cNvSpPr txBox="1"/>
          <p:nvPr/>
        </p:nvSpPr>
        <p:spPr>
          <a:xfrm>
            <a:off x="0" y="4789500"/>
            <a:ext cx="888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33333"/>
                </a:solidFill>
                <a:highlight>
                  <a:srgbClr val="FFFFFF"/>
                </a:highlight>
              </a:rPr>
              <a:t>Source: Health Effects Institute. 2020. State of Global Air 2020. Data source: Global Burden of Disease Study 2019. IHME, 2020</a:t>
            </a:r>
            <a:endParaRPr/>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96" name="Google Shape;96;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320"/>
              <a:t>Most 5 polluted countries (Ambient PM</a:t>
            </a:r>
            <a:r>
              <a:rPr baseline="-25000" lang="en-GB" sz="2320"/>
              <a:t>2.5 </a:t>
            </a:r>
            <a:r>
              <a:rPr lang="en-GB" sz="2320"/>
              <a:t>pollution)</a:t>
            </a:r>
            <a:endParaRPr sz="2320"/>
          </a:p>
        </p:txBody>
      </p:sp>
      <p:sp>
        <p:nvSpPr>
          <p:cNvPr id="97" name="Google Shape;97;p16"/>
          <p:cNvSpPr/>
          <p:nvPr/>
        </p:nvSpPr>
        <p:spPr>
          <a:xfrm>
            <a:off x="6928500" y="1200550"/>
            <a:ext cx="1806900" cy="1371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Air Pollution in India</a:t>
            </a:r>
            <a:endParaRPr/>
          </a:p>
        </p:txBody>
      </p:sp>
      <p:sp>
        <p:nvSpPr>
          <p:cNvPr id="103" name="Google Shape;10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7"/>
          <p:cNvPicPr preferRelativeResize="0"/>
          <p:nvPr/>
        </p:nvPicPr>
        <p:blipFill>
          <a:blip r:embed="rId3">
            <a:alphaModFix/>
          </a:blip>
          <a:stretch>
            <a:fillRect/>
          </a:stretch>
        </p:blipFill>
        <p:spPr>
          <a:xfrm>
            <a:off x="1468619" y="1333750"/>
            <a:ext cx="6206762" cy="3539175"/>
          </a:xfrm>
          <a:prstGeom prst="rect">
            <a:avLst/>
          </a:prstGeom>
          <a:noFill/>
          <a:ln>
            <a:noFill/>
          </a:ln>
        </p:spPr>
      </p:pic>
      <p:sp>
        <p:nvSpPr>
          <p:cNvPr id="105" name="Google Shape;105;p17"/>
          <p:cNvSpPr txBox="1"/>
          <p:nvPr/>
        </p:nvSpPr>
        <p:spPr>
          <a:xfrm>
            <a:off x="0" y="4789500"/>
            <a:ext cx="888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333333"/>
                </a:solidFill>
                <a:highlight>
                  <a:srgbClr val="FFFFFF"/>
                </a:highlight>
              </a:rPr>
              <a:t>Source: Health Effects Institute. 2020. State of Global Air 2020. Data source: Global Burden of Disease Study 2019. IHME, 2020</a:t>
            </a:r>
            <a:endParaRPr/>
          </a:p>
        </p:txBody>
      </p:sp>
      <p:sp>
        <p:nvSpPr>
          <p:cNvPr id="106" name="Google Shape;106;p17"/>
          <p:cNvSpPr txBox="1"/>
          <p:nvPr/>
        </p:nvSpPr>
        <p:spPr>
          <a:xfrm>
            <a:off x="2208450" y="1095825"/>
            <a:ext cx="5370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700"/>
              <a:t>Number of deaths due to air pollution</a:t>
            </a:r>
            <a:endParaRPr sz="1700"/>
          </a:p>
        </p:txBody>
      </p:sp>
      <p:sp>
        <p:nvSpPr>
          <p:cNvPr id="107" name="Google Shape;10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News media impact</a:t>
            </a:r>
            <a:endParaRPr/>
          </a:p>
        </p:txBody>
      </p:sp>
      <p:sp>
        <p:nvSpPr>
          <p:cNvPr id="113" name="Google Shape;113;p18"/>
          <p:cNvSpPr/>
          <p:nvPr/>
        </p:nvSpPr>
        <p:spPr>
          <a:xfrm>
            <a:off x="305813" y="1880200"/>
            <a:ext cx="4086000" cy="295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nvSpPr>
        <p:spPr>
          <a:xfrm>
            <a:off x="299975" y="1017725"/>
            <a:ext cx="4086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p>
        </p:txBody>
      </p:sp>
      <p:pic>
        <p:nvPicPr>
          <p:cNvPr id="115" name="Google Shape;115;p18"/>
          <p:cNvPicPr preferRelativeResize="0"/>
          <p:nvPr/>
        </p:nvPicPr>
        <p:blipFill rotWithShape="1">
          <a:blip r:embed="rId3">
            <a:alphaModFix/>
          </a:blip>
          <a:srcRect b="22803" l="0" r="3772" t="15463"/>
          <a:stretch/>
        </p:blipFill>
        <p:spPr>
          <a:xfrm>
            <a:off x="363088" y="2054113"/>
            <a:ext cx="3852001" cy="706125"/>
          </a:xfrm>
          <a:prstGeom prst="rect">
            <a:avLst/>
          </a:prstGeom>
          <a:noFill/>
          <a:ln cap="flat" cmpd="sng" w="9525">
            <a:solidFill>
              <a:schemeClr val="dk2"/>
            </a:solidFill>
            <a:prstDash val="solid"/>
            <a:round/>
            <a:headEnd len="sm" w="sm" type="none"/>
            <a:tailEnd len="sm" w="sm" type="none"/>
          </a:ln>
        </p:spPr>
      </p:pic>
      <p:pic>
        <p:nvPicPr>
          <p:cNvPr id="116" name="Google Shape;116;p18"/>
          <p:cNvPicPr preferRelativeResize="0"/>
          <p:nvPr/>
        </p:nvPicPr>
        <p:blipFill rotWithShape="1">
          <a:blip r:embed="rId4">
            <a:alphaModFix/>
          </a:blip>
          <a:srcRect b="44381" l="0" r="0" t="14592"/>
          <a:stretch/>
        </p:blipFill>
        <p:spPr>
          <a:xfrm>
            <a:off x="355238" y="2937850"/>
            <a:ext cx="3867725" cy="501200"/>
          </a:xfrm>
          <a:prstGeom prst="rect">
            <a:avLst/>
          </a:prstGeom>
          <a:noFill/>
          <a:ln cap="flat" cmpd="sng" w="9525">
            <a:solidFill>
              <a:schemeClr val="dk2"/>
            </a:solidFill>
            <a:prstDash val="solid"/>
            <a:round/>
            <a:headEnd len="sm" w="sm" type="none"/>
            <a:tailEnd len="sm" w="sm" type="none"/>
          </a:ln>
        </p:spPr>
      </p:pic>
      <p:sp>
        <p:nvSpPr>
          <p:cNvPr id="117" name="Google Shape;117;p18"/>
          <p:cNvSpPr txBox="1"/>
          <p:nvPr/>
        </p:nvSpPr>
        <p:spPr>
          <a:xfrm>
            <a:off x="1927775" y="794663"/>
            <a:ext cx="39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8" name="Google Shape;118;p18"/>
          <p:cNvSpPr/>
          <p:nvPr/>
        </p:nvSpPr>
        <p:spPr>
          <a:xfrm>
            <a:off x="305813" y="1501675"/>
            <a:ext cx="4086000" cy="40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txBox="1"/>
          <p:nvPr/>
        </p:nvSpPr>
        <p:spPr>
          <a:xfrm>
            <a:off x="305863" y="1479425"/>
            <a:ext cx="4086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600">
                <a:solidFill>
                  <a:schemeClr val="dk1"/>
                </a:solidFill>
              </a:rPr>
              <a:t>#1: Delhi’s Air Pollution (2015)</a:t>
            </a:r>
            <a:endParaRPr sz="1500"/>
          </a:p>
        </p:txBody>
      </p:sp>
      <p:sp>
        <p:nvSpPr>
          <p:cNvPr id="120" name="Google Shape;120;p18"/>
          <p:cNvSpPr txBox="1"/>
          <p:nvPr/>
        </p:nvSpPr>
        <p:spPr>
          <a:xfrm>
            <a:off x="4746300" y="1017725"/>
            <a:ext cx="4086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p>
        </p:txBody>
      </p:sp>
      <p:sp>
        <p:nvSpPr>
          <p:cNvPr id="121" name="Google Shape;121;p18"/>
          <p:cNvSpPr txBox="1"/>
          <p:nvPr/>
        </p:nvSpPr>
        <p:spPr>
          <a:xfrm>
            <a:off x="246100" y="4791850"/>
            <a:ext cx="4086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https://indianexpress.com/article/cities/delhi/death-by-breath-delhi-pollution/</a:t>
            </a:r>
            <a:endParaRPr sz="900"/>
          </a:p>
        </p:txBody>
      </p:sp>
      <p:pic>
        <p:nvPicPr>
          <p:cNvPr id="122" name="Google Shape;122;p18"/>
          <p:cNvPicPr preferRelativeResize="0"/>
          <p:nvPr/>
        </p:nvPicPr>
        <p:blipFill>
          <a:blip r:embed="rId5">
            <a:alphaModFix/>
          </a:blip>
          <a:stretch>
            <a:fillRect/>
          </a:stretch>
        </p:blipFill>
        <p:spPr>
          <a:xfrm>
            <a:off x="315400" y="2896349"/>
            <a:ext cx="3947400" cy="1171289"/>
          </a:xfrm>
          <a:prstGeom prst="rect">
            <a:avLst/>
          </a:prstGeom>
          <a:noFill/>
          <a:ln>
            <a:noFill/>
          </a:ln>
        </p:spPr>
      </p:pic>
      <p:sp>
        <p:nvSpPr>
          <p:cNvPr id="123" name="Google Shape;12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24" name="Google Shape;124;p18"/>
          <p:cNvSpPr/>
          <p:nvPr/>
        </p:nvSpPr>
        <p:spPr>
          <a:xfrm>
            <a:off x="1270400" y="1529075"/>
            <a:ext cx="657300" cy="301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News media impact</a:t>
            </a:r>
            <a:endParaRPr/>
          </a:p>
        </p:txBody>
      </p:sp>
      <p:sp>
        <p:nvSpPr>
          <p:cNvPr id="130" name="Google Shape;130;p19"/>
          <p:cNvSpPr/>
          <p:nvPr/>
        </p:nvSpPr>
        <p:spPr>
          <a:xfrm>
            <a:off x="305813" y="1880200"/>
            <a:ext cx="4086000" cy="295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txBox="1"/>
          <p:nvPr/>
        </p:nvSpPr>
        <p:spPr>
          <a:xfrm>
            <a:off x="299975" y="1017725"/>
            <a:ext cx="4086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p>
        </p:txBody>
      </p:sp>
      <p:pic>
        <p:nvPicPr>
          <p:cNvPr id="132" name="Google Shape;132;p19"/>
          <p:cNvPicPr preferRelativeResize="0"/>
          <p:nvPr/>
        </p:nvPicPr>
        <p:blipFill rotWithShape="1">
          <a:blip r:embed="rId3">
            <a:alphaModFix/>
          </a:blip>
          <a:srcRect b="22803" l="0" r="3772" t="15463"/>
          <a:stretch/>
        </p:blipFill>
        <p:spPr>
          <a:xfrm>
            <a:off x="363088" y="2054113"/>
            <a:ext cx="3852001" cy="706125"/>
          </a:xfrm>
          <a:prstGeom prst="rect">
            <a:avLst/>
          </a:prstGeom>
          <a:noFill/>
          <a:ln cap="flat" cmpd="sng" w="9525">
            <a:solidFill>
              <a:schemeClr val="dk2"/>
            </a:solidFill>
            <a:prstDash val="solid"/>
            <a:round/>
            <a:headEnd len="sm" w="sm" type="none"/>
            <a:tailEnd len="sm" w="sm" type="none"/>
          </a:ln>
        </p:spPr>
      </p:pic>
      <p:pic>
        <p:nvPicPr>
          <p:cNvPr id="133" name="Google Shape;133;p19"/>
          <p:cNvPicPr preferRelativeResize="0"/>
          <p:nvPr/>
        </p:nvPicPr>
        <p:blipFill rotWithShape="1">
          <a:blip r:embed="rId4">
            <a:alphaModFix/>
          </a:blip>
          <a:srcRect b="44381" l="0" r="0" t="14592"/>
          <a:stretch/>
        </p:blipFill>
        <p:spPr>
          <a:xfrm>
            <a:off x="355238" y="2937850"/>
            <a:ext cx="3867725" cy="501200"/>
          </a:xfrm>
          <a:prstGeom prst="rect">
            <a:avLst/>
          </a:prstGeom>
          <a:noFill/>
          <a:ln cap="flat" cmpd="sng" w="9525">
            <a:solidFill>
              <a:schemeClr val="dk2"/>
            </a:solidFill>
            <a:prstDash val="solid"/>
            <a:round/>
            <a:headEnd len="sm" w="sm" type="none"/>
            <a:tailEnd len="sm" w="sm" type="none"/>
          </a:ln>
        </p:spPr>
      </p:pic>
      <p:sp>
        <p:nvSpPr>
          <p:cNvPr id="134" name="Google Shape;134;p19"/>
          <p:cNvSpPr txBox="1"/>
          <p:nvPr/>
        </p:nvSpPr>
        <p:spPr>
          <a:xfrm>
            <a:off x="1927775" y="794663"/>
            <a:ext cx="39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5" name="Google Shape;135;p19"/>
          <p:cNvSpPr/>
          <p:nvPr/>
        </p:nvSpPr>
        <p:spPr>
          <a:xfrm>
            <a:off x="305813" y="1501675"/>
            <a:ext cx="4086000" cy="40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txBox="1"/>
          <p:nvPr/>
        </p:nvSpPr>
        <p:spPr>
          <a:xfrm>
            <a:off x="305863" y="1479425"/>
            <a:ext cx="4086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600">
                <a:solidFill>
                  <a:schemeClr val="dk1"/>
                </a:solidFill>
              </a:rPr>
              <a:t>#1: Delhi’s Air Pollution (2015)</a:t>
            </a:r>
            <a:endParaRPr sz="1600">
              <a:solidFill>
                <a:schemeClr val="dk1"/>
              </a:solidFill>
            </a:endParaRPr>
          </a:p>
          <a:p>
            <a:pPr indent="0" lvl="0" marL="0" rtl="0" algn="ctr">
              <a:spcBef>
                <a:spcPts val="0"/>
              </a:spcBef>
              <a:spcAft>
                <a:spcPts val="0"/>
              </a:spcAft>
              <a:buNone/>
            </a:pPr>
            <a:r>
              <a:t/>
            </a:r>
            <a:endParaRPr sz="1300"/>
          </a:p>
        </p:txBody>
      </p:sp>
      <p:sp>
        <p:nvSpPr>
          <p:cNvPr id="137" name="Google Shape;137;p19"/>
          <p:cNvSpPr/>
          <p:nvPr/>
        </p:nvSpPr>
        <p:spPr>
          <a:xfrm>
            <a:off x="4752138" y="1880200"/>
            <a:ext cx="4086000" cy="295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txBox="1"/>
          <p:nvPr/>
        </p:nvSpPr>
        <p:spPr>
          <a:xfrm>
            <a:off x="4746300" y="1017725"/>
            <a:ext cx="4086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p>
        </p:txBody>
      </p:sp>
      <p:sp>
        <p:nvSpPr>
          <p:cNvPr id="139" name="Google Shape;139;p19"/>
          <p:cNvSpPr/>
          <p:nvPr/>
        </p:nvSpPr>
        <p:spPr>
          <a:xfrm>
            <a:off x="4752138" y="1501675"/>
            <a:ext cx="4086000" cy="400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4752188" y="1479425"/>
            <a:ext cx="4086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600">
                <a:solidFill>
                  <a:schemeClr val="dk1"/>
                </a:solidFill>
              </a:rPr>
              <a:t>#2:Polluting Industry in Bengaluru (2018)</a:t>
            </a:r>
            <a:endParaRPr sz="1300"/>
          </a:p>
        </p:txBody>
      </p:sp>
      <p:pic>
        <p:nvPicPr>
          <p:cNvPr id="141" name="Google Shape;141;p19"/>
          <p:cNvPicPr preferRelativeResize="0"/>
          <p:nvPr/>
        </p:nvPicPr>
        <p:blipFill rotWithShape="1">
          <a:blip r:embed="rId5">
            <a:alphaModFix/>
          </a:blip>
          <a:srcRect b="16483" l="0" r="0" t="3304"/>
          <a:stretch/>
        </p:blipFill>
        <p:spPr>
          <a:xfrm>
            <a:off x="4814725" y="2034487"/>
            <a:ext cx="2009775" cy="2116475"/>
          </a:xfrm>
          <a:prstGeom prst="rect">
            <a:avLst/>
          </a:prstGeom>
          <a:noFill/>
          <a:ln>
            <a:noFill/>
          </a:ln>
        </p:spPr>
      </p:pic>
      <p:pic>
        <p:nvPicPr>
          <p:cNvPr id="142" name="Google Shape;142;p19"/>
          <p:cNvPicPr preferRelativeResize="0"/>
          <p:nvPr/>
        </p:nvPicPr>
        <p:blipFill rotWithShape="1">
          <a:blip r:embed="rId6">
            <a:alphaModFix/>
          </a:blip>
          <a:srcRect b="30663" l="12288" r="0" t="36448"/>
          <a:stretch/>
        </p:blipFill>
        <p:spPr>
          <a:xfrm>
            <a:off x="4814713" y="4283575"/>
            <a:ext cx="3947400" cy="279925"/>
          </a:xfrm>
          <a:prstGeom prst="rect">
            <a:avLst/>
          </a:prstGeom>
          <a:noFill/>
          <a:ln cap="flat" cmpd="sng" w="19050">
            <a:solidFill>
              <a:schemeClr val="dk2"/>
            </a:solidFill>
            <a:prstDash val="solid"/>
            <a:round/>
            <a:headEnd len="sm" w="sm" type="none"/>
            <a:tailEnd len="sm" w="sm" type="none"/>
          </a:ln>
        </p:spPr>
      </p:pic>
      <p:sp>
        <p:nvSpPr>
          <p:cNvPr id="143" name="Google Shape;143;p19"/>
          <p:cNvSpPr txBox="1"/>
          <p:nvPr/>
        </p:nvSpPr>
        <p:spPr>
          <a:xfrm>
            <a:off x="4679525" y="4791850"/>
            <a:ext cx="386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https://www.ndtv.com/topic/graphite-plant</a:t>
            </a:r>
            <a:endParaRPr sz="900"/>
          </a:p>
        </p:txBody>
      </p:sp>
      <p:sp>
        <p:nvSpPr>
          <p:cNvPr id="144" name="Google Shape;144;p19"/>
          <p:cNvSpPr txBox="1"/>
          <p:nvPr/>
        </p:nvSpPr>
        <p:spPr>
          <a:xfrm>
            <a:off x="246100" y="4791850"/>
            <a:ext cx="4086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t>https://indianexpress.com/article/cities/delhi/death-by-breath-delhi-pollution/</a:t>
            </a:r>
            <a:endParaRPr sz="900"/>
          </a:p>
        </p:txBody>
      </p:sp>
      <p:pic>
        <p:nvPicPr>
          <p:cNvPr id="145" name="Google Shape;145;p19"/>
          <p:cNvPicPr preferRelativeResize="0"/>
          <p:nvPr/>
        </p:nvPicPr>
        <p:blipFill>
          <a:blip r:embed="rId7">
            <a:alphaModFix/>
          </a:blip>
          <a:stretch>
            <a:fillRect/>
          </a:stretch>
        </p:blipFill>
        <p:spPr>
          <a:xfrm>
            <a:off x="6790438" y="2030688"/>
            <a:ext cx="1971675" cy="2124075"/>
          </a:xfrm>
          <a:prstGeom prst="rect">
            <a:avLst/>
          </a:prstGeom>
          <a:noFill/>
          <a:ln>
            <a:noFill/>
          </a:ln>
        </p:spPr>
      </p:pic>
      <p:pic>
        <p:nvPicPr>
          <p:cNvPr id="146" name="Google Shape;146;p19"/>
          <p:cNvPicPr preferRelativeResize="0"/>
          <p:nvPr/>
        </p:nvPicPr>
        <p:blipFill>
          <a:blip r:embed="rId8">
            <a:alphaModFix/>
          </a:blip>
          <a:stretch>
            <a:fillRect/>
          </a:stretch>
        </p:blipFill>
        <p:spPr>
          <a:xfrm>
            <a:off x="315400" y="2896349"/>
            <a:ext cx="3947400" cy="1171289"/>
          </a:xfrm>
          <a:prstGeom prst="rect">
            <a:avLst/>
          </a:prstGeom>
          <a:noFill/>
          <a:ln>
            <a:noFill/>
          </a:ln>
        </p:spPr>
      </p:pic>
      <p:sp>
        <p:nvSpPr>
          <p:cNvPr id="147" name="Google Shape;147;p19"/>
          <p:cNvSpPr/>
          <p:nvPr/>
        </p:nvSpPr>
        <p:spPr>
          <a:xfrm>
            <a:off x="4957025" y="2182900"/>
            <a:ext cx="1723500" cy="5037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Research Questions</a:t>
            </a:r>
            <a:endParaRPr/>
          </a:p>
        </p:txBody>
      </p:sp>
      <p:sp>
        <p:nvSpPr>
          <p:cNvPr id="154" name="Google Shape;15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b="1" lang="en-GB" sz="2200">
                <a:solidFill>
                  <a:schemeClr val="dk1"/>
                </a:solidFill>
              </a:rPr>
              <a:t>Is the news media coverage around air pollution have a geographical and temporal bias?</a:t>
            </a:r>
            <a:endParaRPr b="1" sz="2200">
              <a:solidFill>
                <a:schemeClr val="dk1"/>
              </a:solidFill>
            </a:endParaRPr>
          </a:p>
          <a:p>
            <a:pPr indent="0" lvl="0" marL="457200" rtl="0" algn="l">
              <a:spcBef>
                <a:spcPts val="1200"/>
              </a:spcBef>
              <a:spcAft>
                <a:spcPts val="0"/>
              </a:spcAft>
              <a:buNone/>
            </a:pPr>
            <a:r>
              <a:t/>
            </a:r>
            <a:endParaRPr b="1" sz="2200">
              <a:solidFill>
                <a:schemeClr val="dk1"/>
              </a:solidFill>
            </a:endParaRPr>
          </a:p>
          <a:p>
            <a:pPr indent="-368300" lvl="0" marL="457200" rtl="0" algn="l">
              <a:spcBef>
                <a:spcPts val="1200"/>
              </a:spcBef>
              <a:spcAft>
                <a:spcPts val="0"/>
              </a:spcAft>
              <a:buClr>
                <a:schemeClr val="dk1"/>
              </a:buClr>
              <a:buSzPts val="2200"/>
              <a:buAutoNum type="arabicPeriod"/>
            </a:pPr>
            <a:r>
              <a:rPr b="1" lang="en-GB" sz="2200">
                <a:solidFill>
                  <a:schemeClr val="dk1"/>
                </a:solidFill>
              </a:rPr>
              <a:t>Is the news media discussion is pertinent to </a:t>
            </a:r>
            <a:r>
              <a:rPr b="1" lang="en-GB" sz="2200">
                <a:solidFill>
                  <a:schemeClr val="dk1"/>
                </a:solidFill>
              </a:rPr>
              <a:t>scientific</a:t>
            </a:r>
            <a:r>
              <a:rPr b="1" lang="en-GB" sz="2200">
                <a:solidFill>
                  <a:schemeClr val="dk1"/>
                </a:solidFill>
              </a:rPr>
              <a:t> evidences?</a:t>
            </a:r>
            <a:endParaRPr b="1" sz="2200">
              <a:solidFill>
                <a:schemeClr val="dk1"/>
              </a:solidFill>
            </a:endParaRPr>
          </a:p>
        </p:txBody>
      </p:sp>
      <p:sp>
        <p:nvSpPr>
          <p:cNvPr id="155" name="Google Shape;15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2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2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200"/>
                                        <p:tgtEl>
                                          <p:spTgt spid="1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News articles dataset</a:t>
            </a:r>
            <a:endParaRPr/>
          </a:p>
        </p:txBody>
      </p:sp>
      <p:sp>
        <p:nvSpPr>
          <p:cNvPr id="161" name="Google Shape;16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457200" rtl="0" algn="l">
              <a:spcBef>
                <a:spcPts val="1200"/>
              </a:spcBef>
              <a:spcAft>
                <a:spcPts val="1200"/>
              </a:spcAft>
              <a:buNone/>
            </a:pPr>
            <a:r>
              <a:t/>
            </a:r>
            <a:endParaRPr/>
          </a:p>
        </p:txBody>
      </p:sp>
      <p:graphicFrame>
        <p:nvGraphicFramePr>
          <p:cNvPr id="162" name="Google Shape;162;p21"/>
          <p:cNvGraphicFramePr/>
          <p:nvPr/>
        </p:nvGraphicFramePr>
        <p:xfrm>
          <a:off x="399700" y="1200238"/>
          <a:ext cx="3000000" cy="3000000"/>
        </p:xfrm>
        <a:graphic>
          <a:graphicData uri="http://schemas.openxmlformats.org/drawingml/2006/table">
            <a:tbl>
              <a:tblPr>
                <a:noFill/>
                <a:tableStyleId>{6DE5B7BA-12FE-42AB-BD8F-16748D3EB3E5}</a:tableStyleId>
              </a:tblPr>
              <a:tblGrid>
                <a:gridCol w="2413000"/>
                <a:gridCol w="2413000"/>
                <a:gridCol w="2413000"/>
              </a:tblGrid>
              <a:tr h="386675">
                <a:tc>
                  <a:txBody>
                    <a:bodyPr/>
                    <a:lstStyle/>
                    <a:p>
                      <a:pPr indent="0" lvl="0" marL="0" rtl="0" algn="l">
                        <a:spcBef>
                          <a:spcPts val="0"/>
                        </a:spcBef>
                        <a:spcAft>
                          <a:spcPts val="0"/>
                        </a:spcAft>
                        <a:buNone/>
                      </a:pPr>
                      <a:r>
                        <a:rPr b="1" lang="en-GB" sz="1800">
                          <a:solidFill>
                            <a:schemeClr val="dk1"/>
                          </a:solidFill>
                        </a:rPr>
                        <a:t>News media</a:t>
                      </a:r>
                      <a:endParaRPr b="1"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Times of India</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The Hindu</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6675">
                <a:tc>
                  <a:txBody>
                    <a:bodyPr/>
                    <a:lstStyle/>
                    <a:p>
                      <a:pPr indent="0" lvl="0" marL="0" rtl="0" algn="l">
                        <a:spcBef>
                          <a:spcPts val="0"/>
                        </a:spcBef>
                        <a:spcAft>
                          <a:spcPts val="0"/>
                        </a:spcAft>
                        <a:buNone/>
                      </a:pPr>
                      <a:r>
                        <a:rPr b="1" lang="en-GB" sz="1800">
                          <a:solidFill>
                            <a:schemeClr val="dk1"/>
                          </a:solidFill>
                        </a:rPr>
                        <a:t>Total readers*</a:t>
                      </a:r>
                      <a:endParaRPr b="1"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17.3M</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8M</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6675">
                <a:tc>
                  <a:txBody>
                    <a:bodyPr/>
                    <a:lstStyle/>
                    <a:p>
                      <a:pPr indent="0" lvl="0" marL="0" rtl="0" algn="l">
                        <a:spcBef>
                          <a:spcPts val="0"/>
                        </a:spcBef>
                        <a:spcAft>
                          <a:spcPts val="0"/>
                        </a:spcAft>
                        <a:buNone/>
                      </a:pPr>
                      <a:r>
                        <a:rPr b="1" lang="en-GB" sz="1800">
                          <a:solidFill>
                            <a:schemeClr val="dk1"/>
                          </a:solidFill>
                        </a:rPr>
                        <a:t>Time-period</a:t>
                      </a:r>
                      <a:endParaRPr b="1"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Jan’10 to May’21</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800">
                          <a:solidFill>
                            <a:schemeClr val="dk1"/>
                          </a:solidFill>
                        </a:rPr>
                        <a:t>Jan’10 to May’21</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6675">
                <a:tc>
                  <a:txBody>
                    <a:bodyPr/>
                    <a:lstStyle/>
                    <a:p>
                      <a:pPr indent="0" lvl="0" marL="0" rtl="0" algn="l">
                        <a:spcBef>
                          <a:spcPts val="0"/>
                        </a:spcBef>
                        <a:spcAft>
                          <a:spcPts val="0"/>
                        </a:spcAft>
                        <a:buNone/>
                      </a:pPr>
                      <a:r>
                        <a:rPr b="1" lang="en-GB" sz="1800">
                          <a:solidFill>
                            <a:schemeClr val="dk1"/>
                          </a:solidFill>
                        </a:rPr>
                        <a:t>Total articles</a:t>
                      </a:r>
                      <a:endParaRPr b="1"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1.96M</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1.21M</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6675">
                <a:tc>
                  <a:txBody>
                    <a:bodyPr/>
                    <a:lstStyle/>
                    <a:p>
                      <a:pPr indent="0" lvl="0" marL="0" rtl="0" algn="l">
                        <a:spcBef>
                          <a:spcPts val="0"/>
                        </a:spcBef>
                        <a:spcAft>
                          <a:spcPts val="0"/>
                        </a:spcAft>
                        <a:buClr>
                          <a:schemeClr val="dk1"/>
                        </a:buClr>
                        <a:buSzPts val="1100"/>
                        <a:buFont typeface="Arial"/>
                        <a:buNone/>
                      </a:pPr>
                      <a:r>
                        <a:rPr b="1" lang="en-GB" sz="1800">
                          <a:solidFill>
                            <a:schemeClr val="dk1"/>
                          </a:solidFill>
                        </a:rPr>
                        <a:t>Air quality articles</a:t>
                      </a:r>
                      <a:endParaRPr b="1"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11,746</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5,628</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6675">
                <a:tc>
                  <a:txBody>
                    <a:bodyPr/>
                    <a:lstStyle/>
                    <a:p>
                      <a:pPr indent="0" lvl="0" marL="0" rtl="0" algn="l">
                        <a:spcBef>
                          <a:spcPts val="0"/>
                        </a:spcBef>
                        <a:spcAft>
                          <a:spcPts val="0"/>
                        </a:spcAft>
                        <a:buNone/>
                      </a:pPr>
                      <a:r>
                        <a:rPr b="1" lang="en-GB" sz="1800">
                          <a:solidFill>
                            <a:schemeClr val="dk1"/>
                          </a:solidFill>
                        </a:rPr>
                        <a:t>Cities</a:t>
                      </a:r>
                      <a:endParaRPr b="1"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67</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solidFill>
                            <a:schemeClr val="dk1"/>
                          </a:solidFill>
                        </a:rPr>
                        <a:t>148</a:t>
                      </a:r>
                      <a:endParaRPr sz="18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63" name="Google Shape;163;p21"/>
          <p:cNvSpPr txBox="1"/>
          <p:nvPr/>
        </p:nvSpPr>
        <p:spPr>
          <a:xfrm>
            <a:off x="616025" y="4774200"/>
            <a:ext cx="8316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 Total readers till end of 2020</a:t>
            </a:r>
            <a:endParaRPr sz="1200"/>
          </a:p>
        </p:txBody>
      </p:sp>
      <p:sp>
        <p:nvSpPr>
          <p:cNvPr id="164" name="Google Shape;16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