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Helvetica Neue"/>
      <p:regular r:id="rId47"/>
      <p:bold r:id="rId48"/>
      <p:italic r:id="rId49"/>
      <p:boldItalic r:id="rId50"/>
    </p:embeddedFont>
    <p:embeddedFont>
      <p:font typeface="Helvetica Neue Light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-bold.fntdata"/><Relationship Id="rId47" Type="http://schemas.openxmlformats.org/officeDocument/2006/relationships/font" Target="fonts/HelveticaNeue-regular.fntdata"/><Relationship Id="rId49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Light-regular.fntdata"/><Relationship Id="rId50" Type="http://schemas.openxmlformats.org/officeDocument/2006/relationships/font" Target="fonts/HelveticaNeue-boldItalic.fntdata"/><Relationship Id="rId53" Type="http://schemas.openxmlformats.org/officeDocument/2006/relationships/font" Target="fonts/HelveticaNeueLight-italic.fntdata"/><Relationship Id="rId52" Type="http://schemas.openxmlformats.org/officeDocument/2006/relationships/font" Target="fonts/HelveticaNeueLigh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HelveticaNeue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ccd4d2ab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ccd4d2ab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ccd4d2ab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ccd4d2ab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cd4d2ab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ccd4d2ab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ccd4d2ab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ccd4d2ab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ccd4d2abf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ccd4d2ab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ccd4d2abf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ccd4d2ab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ccd4d2ab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ccd4d2ab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f5bc1e6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ef5bc1e6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ccd4d2ab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ccd4d2ab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01df4a02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f01df4a02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bc915ec2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bc915ec2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01df4a02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01df4a02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01df4a02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f01df4a02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01df4a02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f01df4a02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01df4a02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f01df4a02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f01df4a02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f01df4a0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f01df4a02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f01df4a02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01df4a022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f01df4a022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01df4a02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01df4a02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ccd4d2abf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eccd4d2abf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259ac6227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259ac622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bc915ec2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bc915ec2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eccd4d2abf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eccd4d2abf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eccd4d2abf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eccd4d2abf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eccd4d2abf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eccd4d2abf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ccd4d2abf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eccd4d2abf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eccd4d2abf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eccd4d2abf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01df4a02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f01df4a02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f01df4a022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f01df4a022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f01df4a02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f01df4a02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f01df4a022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f01df4a022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f01df4a022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f01df4a02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bc915ec2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bc915ec2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f01df4a022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f01df4a022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f01df4a022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f01df4a02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bc915ec2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bc915ec2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bc915ec2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bc915ec2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ccd4d2ab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ccd4d2ab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bc915ec2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bc915ec2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ccd4d2a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ccd4d2a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ishi-a.github.io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36.jp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ciencedirect.com/science/article/pii/S2214109X18304091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Relationship Id="rId5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Helvetica Neue"/>
                <a:ea typeface="Helvetica Neue"/>
                <a:cs typeface="Helvetica Neue"/>
                <a:sym typeface="Helvetica Neue"/>
              </a:rPr>
              <a:t>SpiroMask: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 Measuring Lung Function Using Consumer Grade Masks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65775" y="2485000"/>
            <a:ext cx="488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Rishiraj Adhikary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Research Scholar, Computer Science and </a:t>
            </a: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Engineering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Indian Institute of Technology (IIT)</a:t>
            </a: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 Gandhinagar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Date: 28 April 2022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https://rishi-a.github.io/</a:t>
            </a: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 txBox="1"/>
          <p:nvPr/>
        </p:nvSpPr>
        <p:spPr>
          <a:xfrm>
            <a:off x="232950" y="919575"/>
            <a:ext cx="8678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Data Collection:  </a:t>
            </a:r>
            <a:r>
              <a:rPr b="1" lang="en" sz="20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Prototype</a:t>
            </a:r>
            <a:endParaRPr b="1" sz="2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50" y="1539100"/>
            <a:ext cx="2874600" cy="14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813" y="1573900"/>
            <a:ext cx="1490363" cy="14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1045135" y="2941728"/>
            <a:ext cx="4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3940735" y="2941728"/>
            <a:ext cx="4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ii)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8900" y="1497700"/>
            <a:ext cx="3041350" cy="155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6302935" y="2941728"/>
            <a:ext cx="4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iii)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3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232950" y="919575"/>
            <a:ext cx="8678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Data Collection:  </a:t>
            </a:r>
            <a:r>
              <a:rPr b="1" lang="en" sz="20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IEC/IRB Approval</a:t>
            </a:r>
            <a:endParaRPr b="1" sz="2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304800" y="1905000"/>
            <a:ext cx="834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Research involving human subjects must receive IEC approval in accordance with ICMR regulations. It took us 2 Months to get IEC 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approval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4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Data Collection:  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725" y="1664350"/>
            <a:ext cx="6058826" cy="259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Data Collection:  </a:t>
            </a:r>
            <a:r>
              <a:rPr b="1" lang="en" sz="20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Ground Truth For Forced Breathing</a:t>
            </a:r>
            <a:endParaRPr b="1"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8" name="Google Shape;2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135" y="1483363"/>
            <a:ext cx="6121814" cy="311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 (Forced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26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26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Deriving the Flow-Volume Curve From Audio Signal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b="1"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525" y="1752375"/>
            <a:ext cx="2489350" cy="15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4">
            <a:alphaModFix/>
          </a:blip>
          <a:srcRect b="20810" l="0" r="19231" t="0"/>
          <a:stretch/>
        </p:blipFill>
        <p:spPr>
          <a:xfrm>
            <a:off x="231203" y="3413298"/>
            <a:ext cx="789552" cy="9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350" y="1752387"/>
            <a:ext cx="2415599" cy="163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26"/>
          <p:cNvCxnSpPr/>
          <p:nvPr/>
        </p:nvCxnSpPr>
        <p:spPr>
          <a:xfrm>
            <a:off x="4161725" y="2369825"/>
            <a:ext cx="109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26"/>
          <p:cNvCxnSpPr/>
          <p:nvPr/>
        </p:nvCxnSpPr>
        <p:spPr>
          <a:xfrm>
            <a:off x="1121800" y="4150450"/>
            <a:ext cx="1481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6"/>
          <p:cNvCxnSpPr/>
          <p:nvPr/>
        </p:nvCxnSpPr>
        <p:spPr>
          <a:xfrm flipH="1" rot="10800000">
            <a:off x="2590450" y="3556225"/>
            <a:ext cx="6300" cy="590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 </a:t>
            </a: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(Forced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Deriving the Flow-Volume Curve From Audio Signal:  </a:t>
            </a:r>
            <a:endParaRPr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3" name="Google Shape;2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600" y="1752387"/>
            <a:ext cx="2415599" cy="163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7"/>
          <p:cNvCxnSpPr/>
          <p:nvPr/>
        </p:nvCxnSpPr>
        <p:spPr>
          <a:xfrm>
            <a:off x="3856925" y="2369825"/>
            <a:ext cx="1542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5" name="Google Shape;2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450" y="1722075"/>
            <a:ext cx="2607775" cy="18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/>
          <p:nvPr/>
        </p:nvSpPr>
        <p:spPr>
          <a:xfrm>
            <a:off x="3793125" y="1940875"/>
            <a:ext cx="176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Clip In Time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 </a:t>
            </a: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(Forced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8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Deriving the Flow-Volume Curve From Audio Signal:  </a:t>
            </a:r>
            <a:endParaRPr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6" name="Google Shape;2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600" y="1752387"/>
            <a:ext cx="2415599" cy="163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28"/>
          <p:cNvCxnSpPr/>
          <p:nvPr/>
        </p:nvCxnSpPr>
        <p:spPr>
          <a:xfrm>
            <a:off x="3856925" y="2369825"/>
            <a:ext cx="1542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8" name="Google Shape;25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450" y="1722075"/>
            <a:ext cx="2607775" cy="1805025"/>
          </a:xfrm>
          <a:prstGeom prst="rect">
            <a:avLst/>
          </a:prstGeom>
          <a:noFill/>
          <a:ln cap="flat" cmpd="sng" w="762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9" name="Google Shape;259;p28"/>
          <p:cNvSpPr txBox="1"/>
          <p:nvPr/>
        </p:nvSpPr>
        <p:spPr>
          <a:xfrm>
            <a:off x="3793125" y="1940875"/>
            <a:ext cx="176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Clip In Time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5449275" y="3849775"/>
            <a:ext cx="332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Generate Acoustic Features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 </a:t>
            </a: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(Forced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29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Deriving the Flow-Volume Curve From Audio Signal:  </a:t>
            </a:r>
            <a:endParaRPr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0" name="Google Shape;2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50" y="1543675"/>
            <a:ext cx="6812124" cy="24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9"/>
          <p:cNvSpPr txBox="1"/>
          <p:nvPr/>
        </p:nvSpPr>
        <p:spPr>
          <a:xfrm>
            <a:off x="300450" y="4075225"/>
            <a:ext cx="794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Most of the information is below 3500 Hz. We use a Low Pass Filter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 </a:t>
            </a: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(Forced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30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Acoustic Features and Envelope</a:t>
            </a:r>
            <a:endParaRPr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5157925" y="1600225"/>
            <a:ext cx="37113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Mel </a:t>
            </a:r>
            <a:r>
              <a:rPr lang="en"/>
              <a:t>Frequency</a:t>
            </a:r>
            <a:r>
              <a:rPr lang="en"/>
              <a:t> Cepstral Coefficient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Mel Frequency Energy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Chroma Vector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Temporal Features</a:t>
            </a:r>
            <a:endParaRPr/>
          </a:p>
        </p:txBody>
      </p:sp>
      <p:pic>
        <p:nvPicPr>
          <p:cNvPr id="282" name="Google Shape;2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50" y="1669238"/>
            <a:ext cx="2607775" cy="1805025"/>
          </a:xfrm>
          <a:prstGeom prst="rect">
            <a:avLst/>
          </a:prstGeom>
          <a:noFill/>
          <a:ln cap="flat" cmpd="sng" w="762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83" name="Google Shape;283;p30"/>
          <p:cNvCxnSpPr/>
          <p:nvPr/>
        </p:nvCxnSpPr>
        <p:spPr>
          <a:xfrm>
            <a:off x="3454725" y="1965775"/>
            <a:ext cx="1468800" cy="1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4" name="Google Shape;284;p30"/>
          <p:cNvCxnSpPr/>
          <p:nvPr/>
        </p:nvCxnSpPr>
        <p:spPr>
          <a:xfrm flipH="1">
            <a:off x="1807937" y="3626662"/>
            <a:ext cx="300" cy="53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0"/>
          <p:cNvCxnSpPr/>
          <p:nvPr/>
        </p:nvCxnSpPr>
        <p:spPr>
          <a:xfrm>
            <a:off x="1808025" y="4159150"/>
            <a:ext cx="2481900" cy="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6" name="Google Shape;2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072" y="2856725"/>
            <a:ext cx="882700" cy="6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0"/>
          <p:cNvSpPr txBox="1"/>
          <p:nvPr/>
        </p:nvSpPr>
        <p:spPr>
          <a:xfrm>
            <a:off x="2115875" y="3749350"/>
            <a:ext cx="245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Hilbert Envelope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88" name="Google Shape;288;p30"/>
          <p:cNvCxnSpPr/>
          <p:nvPr/>
        </p:nvCxnSpPr>
        <p:spPr>
          <a:xfrm flipH="1" rot="10800000">
            <a:off x="7843452" y="3594625"/>
            <a:ext cx="759000" cy="1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0"/>
          <p:cNvCxnSpPr/>
          <p:nvPr/>
        </p:nvCxnSpPr>
        <p:spPr>
          <a:xfrm rot="10800000">
            <a:off x="8595950" y="2985575"/>
            <a:ext cx="0" cy="61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90" name="Google Shape;29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6850" y="3820888"/>
            <a:ext cx="863148" cy="6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0122" y="2985576"/>
            <a:ext cx="2073438" cy="1408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/>
        </p:nvSpPr>
        <p:spPr>
          <a:xfrm>
            <a:off x="231200" y="267250"/>
            <a:ext cx="867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MFCC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Mel Frequency Cepstral Coefficient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1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31200" y="267250"/>
            <a:ext cx="867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Motivation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50" y="1121575"/>
            <a:ext cx="2575500" cy="17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350" y="2943900"/>
            <a:ext cx="2575499" cy="148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5450" y="1121575"/>
            <a:ext cx="4962974" cy="22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WHO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/>
        </p:nvSpPr>
        <p:spPr>
          <a:xfrm>
            <a:off x="231200" y="267250"/>
            <a:ext cx="867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MFCC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Mel Frequency</a:t>
            </a: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 Cepstral Coefficient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32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32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525" y="1519675"/>
            <a:ext cx="4478325" cy="279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 txBox="1"/>
          <p:nvPr/>
        </p:nvSpPr>
        <p:spPr>
          <a:xfrm>
            <a:off x="231200" y="267250"/>
            <a:ext cx="867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MFCC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Mel Frequency</a:t>
            </a: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 Cepstral Coefficient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33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33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25" y="1464600"/>
            <a:ext cx="6127677" cy="28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/>
          <p:nvPr/>
        </p:nvSpPr>
        <p:spPr>
          <a:xfrm>
            <a:off x="231200" y="267250"/>
            <a:ext cx="867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MFCC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Mel Frequency</a:t>
            </a: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 Cepstral Coefficient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34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34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25" y="1464600"/>
            <a:ext cx="6127677" cy="28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4"/>
          <p:cNvSpPr txBox="1"/>
          <p:nvPr/>
        </p:nvSpPr>
        <p:spPr>
          <a:xfrm>
            <a:off x="6726550" y="1200675"/>
            <a:ext cx="218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Humans perceive frequencies logarithmically!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/>
          <p:nvPr/>
        </p:nvSpPr>
        <p:spPr>
          <a:xfrm>
            <a:off x="231200" y="267250"/>
            <a:ext cx="867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MFCC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Mel Frequency </a:t>
            </a:r>
            <a:r>
              <a:rPr b="1" lang="en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Cepstral</a:t>
            </a: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 Coefficient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35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35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25" y="1458175"/>
            <a:ext cx="7338975" cy="281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/>
          <p:nvPr/>
        </p:nvSpPr>
        <p:spPr>
          <a:xfrm>
            <a:off x="231200" y="267250"/>
            <a:ext cx="867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MFCC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Mel Frequency </a:t>
            </a:r>
            <a:r>
              <a:rPr b="1" lang="en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Cepstral</a:t>
            </a: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 Coefficient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p36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36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025" y="1423650"/>
            <a:ext cx="7113206" cy="272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7"/>
          <p:cNvSpPr txBox="1"/>
          <p:nvPr/>
        </p:nvSpPr>
        <p:spPr>
          <a:xfrm>
            <a:off x="231200" y="267250"/>
            <a:ext cx="867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MFCC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Mel Frequency </a:t>
            </a:r>
            <a:r>
              <a:rPr b="1" lang="en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Cepstral</a:t>
            </a: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 Coefficient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37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7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4" name="Google Shape;3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588" y="1494475"/>
            <a:ext cx="7395335" cy="27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/>
          <p:nvPr/>
        </p:nvSpPr>
        <p:spPr>
          <a:xfrm>
            <a:off x="231200" y="267250"/>
            <a:ext cx="867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MFCC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Mel Frequency </a:t>
            </a:r>
            <a:r>
              <a:rPr b="1"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Cepstral</a:t>
            </a: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 Coefficient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38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525" y="1597475"/>
            <a:ext cx="6529946" cy="27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"/>
          <p:cNvSpPr txBox="1"/>
          <p:nvPr/>
        </p:nvSpPr>
        <p:spPr>
          <a:xfrm>
            <a:off x="231200" y="267250"/>
            <a:ext cx="867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MFCC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Mel Frequency </a:t>
            </a:r>
            <a:r>
              <a:rPr b="1"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Cepstral</a:t>
            </a: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 Coefficient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39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39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175" y="1266575"/>
            <a:ext cx="5535875" cy="33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 </a:t>
            </a: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(Forced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8" name="Google Shape;378;p40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40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0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Acoustic Features and Envelope</a:t>
            </a:r>
            <a:endParaRPr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p40"/>
          <p:cNvSpPr txBox="1"/>
          <p:nvPr/>
        </p:nvSpPr>
        <p:spPr>
          <a:xfrm>
            <a:off x="251725" y="1766975"/>
            <a:ext cx="8155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Question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: How do we use these features to 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predict three parameters? (FVC, FEV1 and PEF)?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1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 </a:t>
            </a: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(Forced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41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41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1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Acoustic Features and Envelope</a:t>
            </a:r>
            <a:endParaRPr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Google Shape;392;p41"/>
          <p:cNvSpPr txBox="1"/>
          <p:nvPr/>
        </p:nvSpPr>
        <p:spPr>
          <a:xfrm>
            <a:off x="251725" y="1766975"/>
            <a:ext cx="8155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Question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: How do we use these features to predict three parameters? (FVC, FEV1 and PEF)?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3" name="Google Shape;3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825" y="2258925"/>
            <a:ext cx="1874625" cy="224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231200" y="267250"/>
            <a:ext cx="867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Motivation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293925" y="1478750"/>
            <a:ext cx="8275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" sz="2000">
                <a:solidFill>
                  <a:srgbClr val="2E2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</a:t>
            </a:r>
            <a:r>
              <a:rPr lang="en" sz="20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LANCET global health studies</a:t>
            </a:r>
            <a:r>
              <a:rPr lang="en" sz="2000">
                <a:solidFill>
                  <a:srgbClr val="2E2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 number of cases of COPD in India increased from 28·1 million in 1990 to 55·3 million in 2016, an increase in prevalence from 3·3% to 4·2%.</a:t>
            </a:r>
            <a:endParaRPr sz="2000">
              <a:solidFill>
                <a:srgbClr val="2E2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E2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>
                <a:solidFill>
                  <a:srgbClr val="2E2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53·7% of DALY due to COPD were attributable to </a:t>
            </a:r>
            <a:r>
              <a:rPr b="1" lang="en" sz="2000">
                <a:solidFill>
                  <a:srgbClr val="2E2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air pollution</a:t>
            </a:r>
            <a:r>
              <a:rPr lang="en" sz="2000">
                <a:solidFill>
                  <a:srgbClr val="2E2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25·4% to tobacco use, and 16·5% to occupational risks</a:t>
            </a:r>
            <a:r>
              <a:rPr lang="en" sz="2000">
                <a:solidFill>
                  <a:srgbClr val="2E2E2E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 </a:t>
            </a: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(Forced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42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42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2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Acoustic Features and Envelope</a:t>
            </a:r>
            <a:endParaRPr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42"/>
          <p:cNvSpPr txBox="1"/>
          <p:nvPr/>
        </p:nvSpPr>
        <p:spPr>
          <a:xfrm>
            <a:off x="251725" y="1766975"/>
            <a:ext cx="8155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Question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: How do we use these features to predict three parameters? (FVC, FEV1 and PEF)?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Question: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 Why are we using MFCC, MFE and Chroma Vector?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"/>
          <p:cNvSpPr txBox="1"/>
          <p:nvPr/>
        </p:nvSpPr>
        <p:spPr>
          <a:xfrm>
            <a:off x="231200" y="267250"/>
            <a:ext cx="8678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Evaluation</a:t>
            </a:r>
            <a:r>
              <a:rPr lang="en"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2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(Forced Breathing)</a:t>
            </a:r>
            <a:endParaRPr sz="25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Google Shape;409;p43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1" name="Google Shape;411;p43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3"/>
          <p:cNvSpPr txBox="1"/>
          <p:nvPr/>
        </p:nvSpPr>
        <p:spPr>
          <a:xfrm>
            <a:off x="304050" y="946075"/>
            <a:ext cx="7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Not all Forced Breathing Samples Are Correct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3" name="Google Shape;4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825" y="1543550"/>
            <a:ext cx="6098498" cy="270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Evaluation</a:t>
            </a: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(Forced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Google Shape;419;p44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44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4"/>
          <p:cNvSpPr txBox="1"/>
          <p:nvPr/>
        </p:nvSpPr>
        <p:spPr>
          <a:xfrm>
            <a:off x="251725" y="1497625"/>
            <a:ext cx="784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We used Random Forest Regression using LOOCV to predict FEV1, PEF and FVC. 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5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Result</a:t>
            </a: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(Forced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45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45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1" name="Google Shape;43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850" y="1252075"/>
            <a:ext cx="6975566" cy="30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Result </a:t>
            </a: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(Forced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7" name="Google Shape;437;p46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9" name="Google Shape;439;p46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0" name="Google Shape;44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488" y="1130225"/>
            <a:ext cx="7437634" cy="30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7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 (Normal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Google Shape;446;p47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47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7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Data Collection:  </a:t>
            </a:r>
            <a:r>
              <a:rPr b="1" lang="en" sz="20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Classification</a:t>
            </a:r>
            <a:endParaRPr b="1"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0" name="Google Shape;45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002" y="1258452"/>
            <a:ext cx="6407326" cy="340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8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48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48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8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Data Collection:  </a:t>
            </a:r>
            <a:r>
              <a:rPr b="1" lang="en" sz="20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Ground Truth For Normal Breathing</a:t>
            </a:r>
            <a:endParaRPr b="1"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0" name="Google Shape;46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250" y="1700775"/>
            <a:ext cx="2309225" cy="2503251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8"/>
          <p:cNvSpPr txBox="1"/>
          <p:nvPr/>
        </p:nvSpPr>
        <p:spPr>
          <a:xfrm>
            <a:off x="6201175" y="1700775"/>
            <a:ext cx="198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Metronome</a:t>
            </a:r>
            <a:endParaRPr b="1"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2" name="Google Shape;462;p48"/>
          <p:cNvSpPr txBox="1"/>
          <p:nvPr/>
        </p:nvSpPr>
        <p:spPr>
          <a:xfrm>
            <a:off x="517950" y="1700775"/>
            <a:ext cx="42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3" name="Google Shape;463;p48"/>
          <p:cNvSpPr txBox="1"/>
          <p:nvPr/>
        </p:nvSpPr>
        <p:spPr>
          <a:xfrm>
            <a:off x="5699550" y="1700775"/>
            <a:ext cx="42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9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9" name="Google Shape;469;p49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49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9"/>
          <p:cNvSpPr txBox="1"/>
          <p:nvPr/>
        </p:nvSpPr>
        <p:spPr>
          <a:xfrm>
            <a:off x="232950" y="919575"/>
            <a:ext cx="867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Data Collection:  </a:t>
            </a:r>
            <a:r>
              <a:rPr b="1" lang="en" sz="20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Ground Truth For Normal Breathing</a:t>
            </a:r>
            <a:endParaRPr b="1" sz="3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3" name="Google Shape;47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775" y="1375450"/>
            <a:ext cx="5938514" cy="33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0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Evaluation and Result (Normal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Google Shape;479;p50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1" name="Google Shape;481;p50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2" name="Google Shape;48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50" y="1375450"/>
            <a:ext cx="4730001" cy="298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Evaluation and Result (Normal Breathing)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8" name="Google Shape;488;p51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51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1"/>
          <p:cNvSpPr txBox="1"/>
          <p:nvPr/>
        </p:nvSpPr>
        <p:spPr>
          <a:xfrm>
            <a:off x="4988450" y="1709225"/>
            <a:ext cx="3811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respiration rate monitoring, we achieved a Mean Absolute Error (MAE) of 0.47 on the N95 mask. The MAE on the cloth mask was 0.36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2" name="Google Shape;49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25" y="1375450"/>
            <a:ext cx="4683650" cy="295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Diagnosis</a:t>
            </a: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 of Respiratory Diseases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293925" y="1478750"/>
            <a:ext cx="4105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E2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Pulmonary Function Test: </a:t>
            </a:r>
            <a:r>
              <a:rPr lang="en" sz="2000">
                <a:solidFill>
                  <a:srgbClr val="2E2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test designed to measure the working of the lungs.</a:t>
            </a:r>
            <a:endParaRPr sz="2000">
              <a:solidFill>
                <a:srgbClr val="2E2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E2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E2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E2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E2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34001"/>
            <a:ext cx="3876300" cy="3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4476750" y="4204950"/>
            <a:ext cx="123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physio-pedia.com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79700" y="4671500"/>
            <a:ext cx="193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2E2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DEMO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2"/>
          <p:cNvSpPr txBox="1"/>
          <p:nvPr/>
        </p:nvSpPr>
        <p:spPr>
          <a:xfrm>
            <a:off x="231200" y="267250"/>
            <a:ext cx="867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Thank you.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8" name="Google Shape;498;p52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0" name="Google Shape;500;p52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2"/>
          <p:cNvSpPr txBox="1"/>
          <p:nvPr/>
        </p:nvSpPr>
        <p:spPr>
          <a:xfrm>
            <a:off x="379250" y="1342300"/>
            <a:ext cx="8291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I skipped some details, like: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Sensitivity Analysis on position of the sensor inside the mask.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Analysis of variance test to find 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confounding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 factors.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Participant’s feedback.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3"/>
          <p:cNvSpPr txBox="1"/>
          <p:nvPr/>
        </p:nvSpPr>
        <p:spPr>
          <a:xfrm>
            <a:off x="231200" y="267250"/>
            <a:ext cx="867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Thank you.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7" name="Google Shape;507;p53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9" name="Google Shape;509;p53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3"/>
          <p:cNvSpPr txBox="1"/>
          <p:nvPr/>
        </p:nvSpPr>
        <p:spPr>
          <a:xfrm>
            <a:off x="379250" y="1342300"/>
            <a:ext cx="8401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SpiroMask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 Team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Prof. Nipun Batra.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Chris and Dhruvi (BTech Students @ IIT Gandhinagar).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Members of Ubicomp Lab at UW including Prof. Shwetak Patel.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Diagnosis of Respiratory Diseases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404125" y="1239950"/>
            <a:ext cx="7981500" cy="1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Helvetica Neue"/>
              <a:buAutoNum type="arabicPeriod"/>
            </a:pPr>
            <a:r>
              <a:rPr b="1" lang="en" sz="2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Forced Breathing:</a:t>
            </a:r>
            <a:endParaRPr b="1" sz="200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Normal Breathing: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Diagnosis of Respiratory Diseases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404125" y="1239950"/>
            <a:ext cx="7981500" cy="3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Helvetica Neue"/>
              <a:buAutoNum type="arabicPeriod"/>
            </a:pPr>
            <a:r>
              <a:rPr b="1" lang="en" sz="2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Forced Breathing:</a:t>
            </a:r>
            <a:endParaRPr b="1" sz="200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lphaLcPeriod"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Forced vital capacity (FVC).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This is the amount of air exhaled forcefully and quickly after inhaling as much as you can.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lphaLcPeriod"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Forced expiratory volume (FEV).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This is the amount of air expired during the first, second, and third seconds of the FVC test.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lphaLcPeriod"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Peak expiratory flow rate (PEF).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This is the fastest rate that you can force air out of your lungs.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Normal Breathing: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lphaLcPeriod"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Respiratory Rate (RR).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This is the amount of air exhaled forcefully and quickly after inhaling as much as you can.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Diagnosis of Respiratory Diseases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404125" y="1239950"/>
            <a:ext cx="7981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Helvetica Neue"/>
              <a:buAutoNum type="arabicPeriod"/>
            </a:pPr>
            <a:r>
              <a:rPr b="1" lang="en" sz="2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Forced Breathing:</a:t>
            </a:r>
            <a:endParaRPr b="1" sz="200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950" y="1090950"/>
            <a:ext cx="2866050" cy="34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Objective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293925" y="945350"/>
            <a:ext cx="861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E2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Forced Breathing and  </a:t>
            </a:r>
            <a:r>
              <a:rPr i="1" lang="en" sz="2000">
                <a:solidFill>
                  <a:srgbClr val="2E2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</a:t>
            </a:r>
            <a:r>
              <a:rPr lang="en" sz="2000">
                <a:solidFill>
                  <a:srgbClr val="2E2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Normal Breathing Parameters Using Commodity-Grade Mask</a:t>
            </a:r>
            <a:endParaRPr sz="2000"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84" y="2080875"/>
            <a:ext cx="7537339" cy="222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231200" y="267250"/>
            <a:ext cx="86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Approach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-1750" y="4711825"/>
            <a:ext cx="9144000" cy="43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251725" y="4736650"/>
            <a:ext cx="24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231200" y="950150"/>
            <a:ext cx="8678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Data Collection: </a:t>
            </a:r>
            <a:r>
              <a:rPr b="1" lang="en" sz="20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Peripherals</a:t>
            </a:r>
            <a:endParaRPr b="1" sz="20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500" y="2085421"/>
            <a:ext cx="1517766" cy="205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9576" y="2085421"/>
            <a:ext cx="2444219" cy="183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 rotWithShape="1">
          <a:blip r:embed="rId5">
            <a:alphaModFix/>
          </a:blip>
          <a:srcRect b="20810" l="0" r="19231" t="0"/>
          <a:stretch/>
        </p:blipFill>
        <p:spPr>
          <a:xfrm>
            <a:off x="5728106" y="2085421"/>
            <a:ext cx="1540097" cy="18307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1"/>
          <p:cNvCxnSpPr/>
          <p:nvPr/>
        </p:nvCxnSpPr>
        <p:spPr>
          <a:xfrm rot="-5400000">
            <a:off x="1922036" y="1735409"/>
            <a:ext cx="529800" cy="471300"/>
          </a:xfrm>
          <a:prstGeom prst="bentConnector3">
            <a:avLst>
              <a:gd fmla="val 101848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21"/>
          <p:cNvSpPr/>
          <p:nvPr/>
        </p:nvSpPr>
        <p:spPr>
          <a:xfrm>
            <a:off x="1926010" y="2220144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2" name="Google Shape;142;p21"/>
          <p:cNvCxnSpPr/>
          <p:nvPr/>
        </p:nvCxnSpPr>
        <p:spPr>
          <a:xfrm rot="-5400000">
            <a:off x="2246449" y="2036258"/>
            <a:ext cx="739500" cy="439200"/>
          </a:xfrm>
          <a:prstGeom prst="bentConnector3">
            <a:avLst>
              <a:gd fmla="val 98679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1"/>
          <p:cNvSpPr/>
          <p:nvPr/>
        </p:nvSpPr>
        <p:spPr>
          <a:xfrm>
            <a:off x="2374027" y="2614559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21"/>
          <p:cNvCxnSpPr/>
          <p:nvPr/>
        </p:nvCxnSpPr>
        <p:spPr>
          <a:xfrm rot="-5400000">
            <a:off x="6100423" y="2258026"/>
            <a:ext cx="1124400" cy="445800"/>
          </a:xfrm>
          <a:prstGeom prst="bentConnector3">
            <a:avLst>
              <a:gd fmla="val 99574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21"/>
          <p:cNvSpPr/>
          <p:nvPr/>
        </p:nvSpPr>
        <p:spPr>
          <a:xfrm>
            <a:off x="6415653" y="3004208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6" name="Google Shape;146;p21"/>
          <p:cNvCxnSpPr/>
          <p:nvPr/>
        </p:nvCxnSpPr>
        <p:spPr>
          <a:xfrm rot="-5400000">
            <a:off x="5592438" y="2253718"/>
            <a:ext cx="1469700" cy="443100"/>
          </a:xfrm>
          <a:prstGeom prst="bentConnector3">
            <a:avLst>
              <a:gd fmla="val 99673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1"/>
          <p:cNvSpPr txBox="1"/>
          <p:nvPr/>
        </p:nvSpPr>
        <p:spPr>
          <a:xfrm>
            <a:off x="2434428" y="1496675"/>
            <a:ext cx="180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Spirometer Mouthpiece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804600" y="1721900"/>
            <a:ext cx="124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Nose Clip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2422678" y="1673237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2806612" y="1872042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6531410" y="1721888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6863414" y="1905280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6588187" y="1544085"/>
            <a:ext cx="136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Velcro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6910977" y="1705763"/>
            <a:ext cx="124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Microcontroller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5" name="Google Shape;155;p21"/>
          <p:cNvCxnSpPr/>
          <p:nvPr/>
        </p:nvCxnSpPr>
        <p:spPr>
          <a:xfrm rot="-5400000">
            <a:off x="3025748" y="3650518"/>
            <a:ext cx="739500" cy="439200"/>
          </a:xfrm>
          <a:prstGeom prst="bentConnector3">
            <a:avLst>
              <a:gd fmla="val 98679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1"/>
          <p:cNvCxnSpPr/>
          <p:nvPr/>
        </p:nvCxnSpPr>
        <p:spPr>
          <a:xfrm rot="-5400000">
            <a:off x="3860711" y="3427861"/>
            <a:ext cx="739500" cy="439200"/>
          </a:xfrm>
          <a:prstGeom prst="bentConnector3">
            <a:avLst>
              <a:gd fmla="val 98679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21"/>
          <p:cNvSpPr/>
          <p:nvPr/>
        </p:nvSpPr>
        <p:spPr>
          <a:xfrm>
            <a:off x="3589198" y="3488292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4426590" y="3265618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3146313" y="4239868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3986134" y="4017211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1" name="Google Shape;161;p21"/>
          <p:cNvCxnSpPr/>
          <p:nvPr/>
        </p:nvCxnSpPr>
        <p:spPr>
          <a:xfrm rot="-5400000">
            <a:off x="4185111" y="1902144"/>
            <a:ext cx="883200" cy="452400"/>
          </a:xfrm>
          <a:prstGeom prst="bentConnector3">
            <a:avLst>
              <a:gd fmla="val 9945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1"/>
          <p:cNvCxnSpPr/>
          <p:nvPr/>
        </p:nvCxnSpPr>
        <p:spPr>
          <a:xfrm rot="-5400000">
            <a:off x="4847217" y="1993208"/>
            <a:ext cx="798000" cy="466800"/>
          </a:xfrm>
          <a:prstGeom prst="bentConnector3">
            <a:avLst>
              <a:gd fmla="val 99998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21"/>
          <p:cNvSpPr/>
          <p:nvPr/>
        </p:nvSpPr>
        <p:spPr>
          <a:xfrm>
            <a:off x="4990957" y="2587019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4377938" y="2554969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5454962" y="1807046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4824494" y="1673237"/>
            <a:ext cx="48600" cy="48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3146313" y="4065862"/>
            <a:ext cx="79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Cloth Mask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4034785" y="3948763"/>
            <a:ext cx="79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N95 Mask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4852821" y="1486475"/>
            <a:ext cx="136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Nose Bracket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5075494" y="1785332"/>
            <a:ext cx="10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Ear Lobes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2645335" y="4084728"/>
            <a:ext cx="4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5372881" y="3862071"/>
            <a:ext cx="40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ii)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7042807" y="3862071"/>
            <a:ext cx="40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iii)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